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66FF"/>
    <a:srgbClr val="FF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p:scale>
          <a:sx n="69" d="100"/>
          <a:sy n="69" d="100"/>
        </p:scale>
        <p:origin x="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427C4-56AB-4389-BEBA-C72068B1F7AD}"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993AC502-C1E7-4799-80C4-1F1A28CB787E}">
      <dgm:prSet phldrT="[Text]" custT="1"/>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002060"/>
          </a:solidFill>
        </a:ln>
      </dgm:spPr>
      <dgm:t>
        <a:bodyPr/>
        <a:lstStyle/>
        <a:p>
          <a:r>
            <a:rPr lang="en-GB" sz="2400" b="1" i="0" u="none" dirty="0" smtClean="0">
              <a:solidFill>
                <a:schemeClr val="accent5"/>
              </a:solidFill>
              <a:latin typeface="Arial Narrow" panose="020B0606020202030204" pitchFamily="34" charset="0"/>
            </a:rPr>
            <a:t>Healthy, Confident Individuals </a:t>
          </a:r>
          <a:endParaRPr lang="en-US" sz="2400" dirty="0">
            <a:solidFill>
              <a:schemeClr val="accent5"/>
            </a:solidFill>
            <a:latin typeface="Arial Narrow" panose="020B0606020202030204" pitchFamily="34" charset="0"/>
          </a:endParaRPr>
        </a:p>
      </dgm:t>
    </dgm:pt>
    <dgm:pt modelId="{54B1D8E8-C643-4983-9256-A25BEC1E674E}" type="parTrans" cxnId="{D34EAB7B-4B0E-4E27-9A20-0CFC3C51CDBD}">
      <dgm:prSet/>
      <dgm:spPr/>
      <dgm:t>
        <a:bodyPr/>
        <a:lstStyle/>
        <a:p>
          <a:endParaRPr lang="en-US"/>
        </a:p>
      </dgm:t>
    </dgm:pt>
    <dgm:pt modelId="{B2C26979-9130-4015-BF5D-C9F521EB0DC1}" type="sibTrans" cxnId="{D34EAB7B-4B0E-4E27-9A20-0CFC3C51CDBD}">
      <dgm:prSet/>
      <dgm:spPr/>
      <dgm:t>
        <a:bodyPr/>
        <a:lstStyle/>
        <a:p>
          <a:endParaRPr lang="en-US"/>
        </a:p>
      </dgm:t>
    </dgm:pt>
    <dgm:pt modelId="{56BF08BE-6D12-426E-92AC-B554A9162E25}">
      <dgm:prSet phldrT="[Text]" custT="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rgbClr val="002060"/>
          </a:solidFill>
        </a:ln>
      </dgm:spPr>
      <dgm:t>
        <a:bodyPr/>
        <a:lstStyle/>
        <a:p>
          <a:r>
            <a:rPr lang="en-GB" sz="2400" b="0" i="0" u="none" dirty="0" smtClean="0">
              <a:latin typeface="Arial Narrow" panose="020B0606020202030204" pitchFamily="34" charset="0"/>
            </a:rPr>
            <a:t>who are ready to lead fulfilling lives as valued members of society.</a:t>
          </a:r>
          <a:endParaRPr lang="en-US" sz="2400" b="0" dirty="0">
            <a:latin typeface="Arial Narrow" panose="020B0606020202030204" pitchFamily="34" charset="0"/>
          </a:endParaRPr>
        </a:p>
      </dgm:t>
    </dgm:pt>
    <dgm:pt modelId="{C9EA8778-B429-44B4-9A0E-F1D61B9F7484}" type="parTrans" cxnId="{C2A1AEC8-46FE-40AF-B5F7-790B90EB3A33}">
      <dgm:prSet/>
      <dgm:spPr/>
      <dgm:t>
        <a:bodyPr/>
        <a:lstStyle/>
        <a:p>
          <a:endParaRPr lang="en-US"/>
        </a:p>
      </dgm:t>
    </dgm:pt>
    <dgm:pt modelId="{F5B41693-282D-42EB-815C-3BAA3A82CE8A}" type="sibTrans" cxnId="{C2A1AEC8-46FE-40AF-B5F7-790B90EB3A33}">
      <dgm:prSet/>
      <dgm:spPr/>
      <dgm:t>
        <a:bodyPr/>
        <a:lstStyle/>
        <a:p>
          <a:endParaRPr lang="en-US"/>
        </a:p>
      </dgm:t>
    </dgm:pt>
    <dgm:pt modelId="{5CEF9436-26AD-4B96-A2A4-CB923DC2F36C}">
      <dgm:prSet phldrT="[Text]" custT="1"/>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rgbClr val="002060"/>
          </a:solidFill>
        </a:ln>
      </dgm:spPr>
      <dgm:t>
        <a:bodyPr/>
        <a:lstStyle/>
        <a:p>
          <a:r>
            <a:rPr lang="en-GB" sz="2400" b="1" i="0" u="none" dirty="0" smtClean="0">
              <a:solidFill>
                <a:schemeClr val="accent5"/>
              </a:solidFill>
              <a:latin typeface="Arial Narrow" panose="020B0606020202030204" pitchFamily="34" charset="0"/>
            </a:rPr>
            <a:t>Ambitious, capable learners</a:t>
          </a:r>
          <a:endParaRPr lang="en-US" sz="2400" dirty="0">
            <a:solidFill>
              <a:schemeClr val="accent5"/>
            </a:solidFill>
            <a:latin typeface="Arial Narrow" panose="020B0606020202030204" pitchFamily="34" charset="0"/>
          </a:endParaRPr>
        </a:p>
      </dgm:t>
    </dgm:pt>
    <dgm:pt modelId="{59D4A169-C252-4D7A-BD71-ED3FB2C5D1AE}" type="parTrans" cxnId="{C13A7D3E-292D-48C4-BD92-725FA8180A22}">
      <dgm:prSet/>
      <dgm:spPr/>
      <dgm:t>
        <a:bodyPr/>
        <a:lstStyle/>
        <a:p>
          <a:endParaRPr lang="en-US"/>
        </a:p>
      </dgm:t>
    </dgm:pt>
    <dgm:pt modelId="{AB0C6ACD-5BD7-490A-A731-BBB84C07847F}" type="sibTrans" cxnId="{C13A7D3E-292D-48C4-BD92-725FA8180A22}">
      <dgm:prSet/>
      <dgm:spPr/>
      <dgm:t>
        <a:bodyPr/>
        <a:lstStyle/>
        <a:p>
          <a:endParaRPr lang="en-US"/>
        </a:p>
      </dgm:t>
    </dgm:pt>
    <dgm:pt modelId="{32A3A00A-AB99-4F4B-9968-131FA0E5A773}">
      <dgm:prSet phldrT="[Text]" custT="1"/>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rgbClr val="002060"/>
          </a:solidFill>
        </a:ln>
      </dgm:spPr>
      <dgm:t>
        <a:bodyPr/>
        <a:lstStyle/>
        <a:p>
          <a:pPr rtl="0"/>
          <a:r>
            <a:rPr lang="en-GB" sz="2400" b="0" i="0" u="none" dirty="0" smtClean="0">
              <a:latin typeface="Arial Narrow" panose="020B0606020202030204" pitchFamily="34" charset="0"/>
            </a:rPr>
            <a:t>who are ready to learn throughout their lives.</a:t>
          </a:r>
          <a:endParaRPr lang="en-US" sz="2400" b="0" dirty="0">
            <a:latin typeface="Arial Narrow" panose="020B0606020202030204" pitchFamily="34" charset="0"/>
          </a:endParaRPr>
        </a:p>
      </dgm:t>
    </dgm:pt>
    <dgm:pt modelId="{D1E869C6-857E-47A1-9D79-F33E3842DD9B}" type="parTrans" cxnId="{22B89707-494C-4C8E-BA21-2851E23E4E79}">
      <dgm:prSet/>
      <dgm:spPr/>
      <dgm:t>
        <a:bodyPr/>
        <a:lstStyle/>
        <a:p>
          <a:endParaRPr lang="en-US"/>
        </a:p>
      </dgm:t>
    </dgm:pt>
    <dgm:pt modelId="{BB94FAEC-40F3-4A2D-8633-E482789B9643}" type="sibTrans" cxnId="{22B89707-494C-4C8E-BA21-2851E23E4E79}">
      <dgm:prSet/>
      <dgm:spPr/>
      <dgm:t>
        <a:bodyPr/>
        <a:lstStyle/>
        <a:p>
          <a:endParaRPr lang="en-US"/>
        </a:p>
      </dgm:t>
    </dgm:pt>
    <dgm:pt modelId="{E5A31BC5-0ACD-4B96-BC54-97053E64FCC8}">
      <dgm:prSet phldrT="[Tex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002060"/>
          </a:solidFill>
        </a:ln>
      </dgm:spPr>
      <dgm:t>
        <a:bodyPr/>
        <a:lstStyle/>
        <a:p>
          <a:r>
            <a:rPr lang="en-GB" b="1" i="0" u="none" dirty="0" smtClean="0">
              <a:solidFill>
                <a:schemeClr val="accent5"/>
              </a:solidFill>
              <a:latin typeface="Arial Narrow" panose="020B0606020202030204" pitchFamily="34" charset="0"/>
            </a:rPr>
            <a:t>Ethical, informed citizens </a:t>
          </a:r>
          <a:endParaRPr lang="en-US" dirty="0">
            <a:solidFill>
              <a:schemeClr val="accent5"/>
            </a:solidFill>
            <a:latin typeface="Arial Narrow" panose="020B0606020202030204" pitchFamily="34" charset="0"/>
          </a:endParaRPr>
        </a:p>
      </dgm:t>
    </dgm:pt>
    <dgm:pt modelId="{348D6436-9147-4245-BC83-326297379807}" type="parTrans" cxnId="{08DEEB6A-E8E9-4906-91CD-B9A81F6588BC}">
      <dgm:prSet/>
      <dgm:spPr/>
      <dgm:t>
        <a:bodyPr/>
        <a:lstStyle/>
        <a:p>
          <a:endParaRPr lang="en-US"/>
        </a:p>
      </dgm:t>
    </dgm:pt>
    <dgm:pt modelId="{B5759C70-CA51-4E0F-955A-E3079E372EFE}" type="sibTrans" cxnId="{08DEEB6A-E8E9-4906-91CD-B9A81F6588BC}">
      <dgm:prSet/>
      <dgm:spPr/>
      <dgm:t>
        <a:bodyPr/>
        <a:lstStyle/>
        <a:p>
          <a:endParaRPr lang="en-US"/>
        </a:p>
      </dgm:t>
    </dgm:pt>
    <dgm:pt modelId="{B7E3C679-4EA2-4221-A0D5-0A710EFFD286}">
      <dgm:prSet phldrT="[Text]" custT="1"/>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002060"/>
          </a:solidFill>
        </a:ln>
      </dgm:spPr>
      <dgm:t>
        <a:bodyPr/>
        <a:lstStyle/>
        <a:p>
          <a:r>
            <a:rPr lang="en-GB" sz="2400" b="0" i="0" u="none" dirty="0" smtClean="0">
              <a:latin typeface="Arial Narrow" panose="020B0606020202030204" pitchFamily="34" charset="0"/>
            </a:rPr>
            <a:t>who are ready to be citizens of wales and the world.</a:t>
          </a:r>
          <a:endParaRPr lang="en-US" sz="2400" b="0" dirty="0">
            <a:latin typeface="Arial Narrow" panose="020B0606020202030204" pitchFamily="34" charset="0"/>
          </a:endParaRPr>
        </a:p>
      </dgm:t>
    </dgm:pt>
    <dgm:pt modelId="{BA35A927-D2B4-4528-8D3B-3CA27AC213A7}" type="parTrans" cxnId="{0E96A8F3-3BE3-43F6-BE15-5361ED561A0D}">
      <dgm:prSet/>
      <dgm:spPr/>
      <dgm:t>
        <a:bodyPr/>
        <a:lstStyle/>
        <a:p>
          <a:endParaRPr lang="en-US"/>
        </a:p>
      </dgm:t>
    </dgm:pt>
    <dgm:pt modelId="{948BC631-BD5F-4F59-A259-20697E763490}" type="sibTrans" cxnId="{0E96A8F3-3BE3-43F6-BE15-5361ED561A0D}">
      <dgm:prSet/>
      <dgm:spPr/>
      <dgm:t>
        <a:bodyPr/>
        <a:lstStyle/>
        <a:p>
          <a:endParaRPr lang="en-US"/>
        </a:p>
      </dgm:t>
    </dgm:pt>
    <dgm:pt modelId="{75ED117A-0F58-41D0-8B99-C8954C50C489}">
      <dgm:prSet phldrT="[Text]"/>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002060"/>
          </a:solidFill>
        </a:ln>
      </dgm:spPr>
      <dgm:t>
        <a:bodyPr/>
        <a:lstStyle/>
        <a:p>
          <a:r>
            <a:rPr lang="en-GB" b="1" i="0" u="none" dirty="0" smtClean="0">
              <a:solidFill>
                <a:schemeClr val="accent5"/>
              </a:solidFill>
              <a:latin typeface="Arial Narrow" panose="020B0606020202030204" pitchFamily="34" charset="0"/>
            </a:rPr>
            <a:t>Enterprising, creative contributors</a:t>
          </a:r>
          <a:endParaRPr lang="en-US" dirty="0">
            <a:solidFill>
              <a:schemeClr val="accent5"/>
            </a:solidFill>
            <a:latin typeface="Arial Narrow" panose="020B0606020202030204" pitchFamily="34" charset="0"/>
          </a:endParaRPr>
        </a:p>
      </dgm:t>
    </dgm:pt>
    <dgm:pt modelId="{3C7141E6-172D-439C-BFEC-024E059B11D1}" type="parTrans" cxnId="{07ACD189-AE70-44F1-9ECF-AED5C60C0B43}">
      <dgm:prSet/>
      <dgm:spPr/>
      <dgm:t>
        <a:bodyPr/>
        <a:lstStyle/>
        <a:p>
          <a:endParaRPr lang="en-US"/>
        </a:p>
      </dgm:t>
    </dgm:pt>
    <dgm:pt modelId="{92E6C7C9-96B3-40D7-A5CC-1B793CEC41B2}" type="sibTrans" cxnId="{07ACD189-AE70-44F1-9ECF-AED5C60C0B43}">
      <dgm:prSet/>
      <dgm:spPr/>
      <dgm:t>
        <a:bodyPr/>
        <a:lstStyle/>
        <a:p>
          <a:endParaRPr lang="en-US"/>
        </a:p>
      </dgm:t>
    </dgm:pt>
    <dgm:pt modelId="{63046B11-F11D-4C29-A8ED-5A2F078C60DE}">
      <dgm:prSet phldrT="[Text]" custT="1"/>
      <dgm: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002060"/>
          </a:solidFill>
        </a:ln>
      </dgm:spPr>
      <dgm:t>
        <a:bodyPr/>
        <a:lstStyle/>
        <a:p>
          <a:r>
            <a:rPr lang="en-GB" sz="2400" b="0" i="0" u="none" dirty="0" smtClean="0">
              <a:latin typeface="Arial Narrow" panose="020B0606020202030204" pitchFamily="34" charset="0"/>
            </a:rPr>
            <a:t>who are ready to play a full part in life and work</a:t>
          </a:r>
          <a:r>
            <a:rPr lang="en-GB" sz="2400" b="1" i="0" u="none" dirty="0" smtClean="0">
              <a:latin typeface="Arial Narrow" panose="020B0606020202030204" pitchFamily="34" charset="0"/>
            </a:rPr>
            <a:t>.</a:t>
          </a:r>
          <a:endParaRPr lang="en-US" sz="2400" dirty="0">
            <a:latin typeface="Arial Narrow" panose="020B0606020202030204" pitchFamily="34" charset="0"/>
          </a:endParaRPr>
        </a:p>
      </dgm:t>
    </dgm:pt>
    <dgm:pt modelId="{D213FB74-9298-4A16-89D9-DF4AD08A9888}" type="parTrans" cxnId="{19F17BBC-80EE-4D0E-BA7B-EB16703B3291}">
      <dgm:prSet/>
      <dgm:spPr/>
      <dgm:t>
        <a:bodyPr/>
        <a:lstStyle/>
        <a:p>
          <a:endParaRPr lang="en-US"/>
        </a:p>
      </dgm:t>
    </dgm:pt>
    <dgm:pt modelId="{295AE08D-D1A9-417C-9A00-DD024948E263}" type="sibTrans" cxnId="{19F17BBC-80EE-4D0E-BA7B-EB16703B3291}">
      <dgm:prSet/>
      <dgm:spPr/>
      <dgm:t>
        <a:bodyPr/>
        <a:lstStyle/>
        <a:p>
          <a:endParaRPr lang="en-US"/>
        </a:p>
      </dgm:t>
    </dgm:pt>
    <dgm:pt modelId="{BFAE2EFC-0682-4260-85F8-A34FD6B843DC}">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a:solidFill>
            <a:srgbClr val="002060"/>
          </a:solidFill>
        </a:ln>
      </dgm:spPr>
      <dgm:t>
        <a:bodyPr/>
        <a:lstStyle/>
        <a:p>
          <a:endParaRPr lang="en-GB" sz="1700" dirty="0"/>
        </a:p>
      </dgm:t>
    </dgm:pt>
    <dgm:pt modelId="{DC1C4BFF-929E-43A5-91F6-9C94DACEA2E5}" type="parTrans" cxnId="{03502974-045F-4361-BDA3-1F8C15DA2BBF}">
      <dgm:prSet/>
      <dgm:spPr/>
      <dgm:t>
        <a:bodyPr/>
        <a:lstStyle/>
        <a:p>
          <a:endParaRPr lang="en-US"/>
        </a:p>
      </dgm:t>
    </dgm:pt>
    <dgm:pt modelId="{4FA69EAE-C60C-46A6-A8A4-C1EB27BD2086}" type="sibTrans" cxnId="{03502974-045F-4361-BDA3-1F8C15DA2BBF}">
      <dgm:prSet/>
      <dgm:spPr/>
      <dgm:t>
        <a:bodyPr/>
        <a:lstStyle/>
        <a:p>
          <a:endParaRPr lang="en-US"/>
        </a:p>
      </dgm:t>
    </dgm:pt>
    <dgm:pt modelId="{4674051A-F0EA-4301-ACE0-3A95A5145009}">
      <dgm:prSet/>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002060"/>
          </a:solidFill>
        </a:ln>
      </dgm:spPr>
      <dgm:t>
        <a:bodyPr/>
        <a:lstStyle/>
        <a:p>
          <a:endParaRPr lang="en-GB" sz="1700" dirty="0"/>
        </a:p>
      </dgm:t>
    </dgm:pt>
    <dgm:pt modelId="{8333F930-BE02-42CB-A6DF-E89E28859DF9}" type="parTrans" cxnId="{6F0FA46C-9E2E-466E-8F8C-02F3E7105EDB}">
      <dgm:prSet/>
      <dgm:spPr/>
      <dgm:t>
        <a:bodyPr/>
        <a:lstStyle/>
        <a:p>
          <a:endParaRPr lang="en-US"/>
        </a:p>
      </dgm:t>
    </dgm:pt>
    <dgm:pt modelId="{F774D89E-6F17-4DDC-BFAF-E8990B39AC99}" type="sibTrans" cxnId="{6F0FA46C-9E2E-466E-8F8C-02F3E7105EDB}">
      <dgm:prSet/>
      <dgm:spPr/>
      <dgm:t>
        <a:bodyPr/>
        <a:lstStyle/>
        <a:p>
          <a:endParaRPr lang="en-US"/>
        </a:p>
      </dgm:t>
    </dgm:pt>
    <dgm:pt modelId="{7FA7646A-3ACE-43E2-8F85-F7597D78E657}" type="pres">
      <dgm:prSet presAssocID="{323427C4-56AB-4389-BEBA-C72068B1F7AD}" presName="cycleMatrixDiagram" presStyleCnt="0">
        <dgm:presLayoutVars>
          <dgm:chMax val="1"/>
          <dgm:dir/>
          <dgm:animLvl val="lvl"/>
          <dgm:resizeHandles val="exact"/>
        </dgm:presLayoutVars>
      </dgm:prSet>
      <dgm:spPr/>
      <dgm:t>
        <a:bodyPr/>
        <a:lstStyle/>
        <a:p>
          <a:endParaRPr lang="en-US"/>
        </a:p>
      </dgm:t>
    </dgm:pt>
    <dgm:pt modelId="{356A25D5-54D6-4910-A64B-977F8E008CB9}" type="pres">
      <dgm:prSet presAssocID="{323427C4-56AB-4389-BEBA-C72068B1F7AD}" presName="children" presStyleCnt="0"/>
      <dgm:spPr/>
    </dgm:pt>
    <dgm:pt modelId="{94654132-A9BE-4BA3-9E7B-97FE18541304}" type="pres">
      <dgm:prSet presAssocID="{323427C4-56AB-4389-BEBA-C72068B1F7AD}" presName="child1group" presStyleCnt="0"/>
      <dgm:spPr/>
    </dgm:pt>
    <dgm:pt modelId="{831E8382-2E2D-4887-9C13-0E885BB80278}" type="pres">
      <dgm:prSet presAssocID="{323427C4-56AB-4389-BEBA-C72068B1F7AD}" presName="child1" presStyleLbl="bgAcc1" presStyleIdx="0" presStyleCnt="4" custLinFactNeighborX="-22773" custLinFactNeighborY="879"/>
      <dgm:spPr/>
      <dgm:t>
        <a:bodyPr/>
        <a:lstStyle/>
        <a:p>
          <a:endParaRPr lang="en-US"/>
        </a:p>
      </dgm:t>
    </dgm:pt>
    <dgm:pt modelId="{14495F96-680C-4746-862E-272CB0C8E201}" type="pres">
      <dgm:prSet presAssocID="{323427C4-56AB-4389-BEBA-C72068B1F7AD}" presName="child1Text" presStyleLbl="bgAcc1" presStyleIdx="0" presStyleCnt="4">
        <dgm:presLayoutVars>
          <dgm:bulletEnabled val="1"/>
        </dgm:presLayoutVars>
      </dgm:prSet>
      <dgm:spPr/>
      <dgm:t>
        <a:bodyPr/>
        <a:lstStyle/>
        <a:p>
          <a:endParaRPr lang="en-US"/>
        </a:p>
      </dgm:t>
    </dgm:pt>
    <dgm:pt modelId="{3B6CF247-0E99-4295-A1AE-36222DFE9BE3}" type="pres">
      <dgm:prSet presAssocID="{323427C4-56AB-4389-BEBA-C72068B1F7AD}" presName="child2group" presStyleCnt="0"/>
      <dgm:spPr/>
    </dgm:pt>
    <dgm:pt modelId="{A346C2E0-06F7-4864-AA8A-668965E53F0A}" type="pres">
      <dgm:prSet presAssocID="{323427C4-56AB-4389-BEBA-C72068B1F7AD}" presName="child2" presStyleLbl="bgAcc1" presStyleIdx="1" presStyleCnt="4" custLinFactNeighborX="20496" custLinFactNeighborY="879"/>
      <dgm:spPr/>
      <dgm:t>
        <a:bodyPr/>
        <a:lstStyle/>
        <a:p>
          <a:endParaRPr lang="en-US"/>
        </a:p>
      </dgm:t>
    </dgm:pt>
    <dgm:pt modelId="{73E022DC-1B7B-4877-921A-DE155FA07302}" type="pres">
      <dgm:prSet presAssocID="{323427C4-56AB-4389-BEBA-C72068B1F7AD}" presName="child2Text" presStyleLbl="bgAcc1" presStyleIdx="1" presStyleCnt="4">
        <dgm:presLayoutVars>
          <dgm:bulletEnabled val="1"/>
        </dgm:presLayoutVars>
      </dgm:prSet>
      <dgm:spPr/>
      <dgm:t>
        <a:bodyPr/>
        <a:lstStyle/>
        <a:p>
          <a:endParaRPr lang="en-US"/>
        </a:p>
      </dgm:t>
    </dgm:pt>
    <dgm:pt modelId="{39BF83CC-DE07-42AD-A267-CD9711A6C35B}" type="pres">
      <dgm:prSet presAssocID="{323427C4-56AB-4389-BEBA-C72068B1F7AD}" presName="child3group" presStyleCnt="0"/>
      <dgm:spPr/>
    </dgm:pt>
    <dgm:pt modelId="{BDA2815D-1CE5-4ADE-8076-EAEF5F6106AB}" type="pres">
      <dgm:prSet presAssocID="{323427C4-56AB-4389-BEBA-C72068B1F7AD}" presName="child3" presStyleLbl="bgAcc1" presStyleIdx="2" presStyleCnt="4" custLinFactNeighborX="15941" custLinFactNeighborY="5273"/>
      <dgm:spPr/>
      <dgm:t>
        <a:bodyPr/>
        <a:lstStyle/>
        <a:p>
          <a:endParaRPr lang="en-US"/>
        </a:p>
      </dgm:t>
    </dgm:pt>
    <dgm:pt modelId="{FE6DECB0-FC0E-4FB6-927B-748D619EEB7A}" type="pres">
      <dgm:prSet presAssocID="{323427C4-56AB-4389-BEBA-C72068B1F7AD}" presName="child3Text" presStyleLbl="bgAcc1" presStyleIdx="2" presStyleCnt="4">
        <dgm:presLayoutVars>
          <dgm:bulletEnabled val="1"/>
        </dgm:presLayoutVars>
      </dgm:prSet>
      <dgm:spPr/>
      <dgm:t>
        <a:bodyPr/>
        <a:lstStyle/>
        <a:p>
          <a:endParaRPr lang="en-US"/>
        </a:p>
      </dgm:t>
    </dgm:pt>
    <dgm:pt modelId="{B3DFF85B-B866-4D66-8D98-9ABCD2A02469}" type="pres">
      <dgm:prSet presAssocID="{323427C4-56AB-4389-BEBA-C72068B1F7AD}" presName="child4group" presStyleCnt="0"/>
      <dgm:spPr/>
    </dgm:pt>
    <dgm:pt modelId="{3040D384-E540-497E-837C-839037232F04}" type="pres">
      <dgm:prSet presAssocID="{323427C4-56AB-4389-BEBA-C72068B1F7AD}" presName="child4" presStyleLbl="bgAcc1" presStyleIdx="3" presStyleCnt="4" custLinFactNeighborX="-18788" custLinFactNeighborY="-879"/>
      <dgm:spPr/>
      <dgm:t>
        <a:bodyPr/>
        <a:lstStyle/>
        <a:p>
          <a:endParaRPr lang="en-US"/>
        </a:p>
      </dgm:t>
    </dgm:pt>
    <dgm:pt modelId="{EFEF9AFB-6565-4F38-87D1-B56BC1338EA1}" type="pres">
      <dgm:prSet presAssocID="{323427C4-56AB-4389-BEBA-C72068B1F7AD}" presName="child4Text" presStyleLbl="bgAcc1" presStyleIdx="3" presStyleCnt="4">
        <dgm:presLayoutVars>
          <dgm:bulletEnabled val="1"/>
        </dgm:presLayoutVars>
      </dgm:prSet>
      <dgm:spPr/>
      <dgm:t>
        <a:bodyPr/>
        <a:lstStyle/>
        <a:p>
          <a:endParaRPr lang="en-US"/>
        </a:p>
      </dgm:t>
    </dgm:pt>
    <dgm:pt modelId="{0669B5B9-13AB-422E-9FC3-DD3720DB79F1}" type="pres">
      <dgm:prSet presAssocID="{323427C4-56AB-4389-BEBA-C72068B1F7AD}" presName="childPlaceholder" presStyleCnt="0"/>
      <dgm:spPr/>
    </dgm:pt>
    <dgm:pt modelId="{0E09BF83-BDC2-4FDF-90B6-27EA573BA216}" type="pres">
      <dgm:prSet presAssocID="{323427C4-56AB-4389-BEBA-C72068B1F7AD}" presName="circle" presStyleCnt="0"/>
      <dgm:spPr/>
    </dgm:pt>
    <dgm:pt modelId="{E2D33988-5E26-42B7-B37A-C194D8E1101D}" type="pres">
      <dgm:prSet presAssocID="{323427C4-56AB-4389-BEBA-C72068B1F7AD}" presName="quadrant1" presStyleLbl="node1" presStyleIdx="0" presStyleCnt="4">
        <dgm:presLayoutVars>
          <dgm:chMax val="1"/>
          <dgm:bulletEnabled val="1"/>
        </dgm:presLayoutVars>
      </dgm:prSet>
      <dgm:spPr/>
      <dgm:t>
        <a:bodyPr/>
        <a:lstStyle/>
        <a:p>
          <a:endParaRPr lang="en-US"/>
        </a:p>
      </dgm:t>
    </dgm:pt>
    <dgm:pt modelId="{1BA5F9B2-0DF3-42D9-9AA3-387A81F030CB}" type="pres">
      <dgm:prSet presAssocID="{323427C4-56AB-4389-BEBA-C72068B1F7AD}" presName="quadrant2" presStyleLbl="node1" presStyleIdx="1" presStyleCnt="4">
        <dgm:presLayoutVars>
          <dgm:chMax val="1"/>
          <dgm:bulletEnabled val="1"/>
        </dgm:presLayoutVars>
      </dgm:prSet>
      <dgm:spPr/>
      <dgm:t>
        <a:bodyPr/>
        <a:lstStyle/>
        <a:p>
          <a:endParaRPr lang="en-US"/>
        </a:p>
      </dgm:t>
    </dgm:pt>
    <dgm:pt modelId="{58DA811B-BFCC-46AB-ACB9-C7EFCFA70ABA}" type="pres">
      <dgm:prSet presAssocID="{323427C4-56AB-4389-BEBA-C72068B1F7AD}" presName="quadrant3" presStyleLbl="node1" presStyleIdx="2" presStyleCnt="4">
        <dgm:presLayoutVars>
          <dgm:chMax val="1"/>
          <dgm:bulletEnabled val="1"/>
        </dgm:presLayoutVars>
      </dgm:prSet>
      <dgm:spPr/>
      <dgm:t>
        <a:bodyPr/>
        <a:lstStyle/>
        <a:p>
          <a:endParaRPr lang="en-US"/>
        </a:p>
      </dgm:t>
    </dgm:pt>
    <dgm:pt modelId="{0D60091A-395E-4FA9-B28A-B9EC5C4838C2}" type="pres">
      <dgm:prSet presAssocID="{323427C4-56AB-4389-BEBA-C72068B1F7AD}" presName="quadrant4" presStyleLbl="node1" presStyleIdx="3" presStyleCnt="4">
        <dgm:presLayoutVars>
          <dgm:chMax val="1"/>
          <dgm:bulletEnabled val="1"/>
        </dgm:presLayoutVars>
      </dgm:prSet>
      <dgm:spPr/>
      <dgm:t>
        <a:bodyPr/>
        <a:lstStyle/>
        <a:p>
          <a:endParaRPr lang="en-US"/>
        </a:p>
      </dgm:t>
    </dgm:pt>
    <dgm:pt modelId="{DBA8BE48-9B18-480A-A76C-433DB18321BE}" type="pres">
      <dgm:prSet presAssocID="{323427C4-56AB-4389-BEBA-C72068B1F7AD}" presName="quadrantPlaceholder" presStyleCnt="0"/>
      <dgm:spPr/>
    </dgm:pt>
    <dgm:pt modelId="{5922844F-429B-4A06-BC34-5AFF13AFB844}" type="pres">
      <dgm:prSet presAssocID="{323427C4-56AB-4389-BEBA-C72068B1F7AD}" presName="center1" presStyleLbl="fgShp" presStyleIdx="0" presStyleCnt="2"/>
      <dgm:spPr>
        <a:solidFill>
          <a:srgbClr val="002060"/>
        </a:solidFill>
      </dgm:spPr>
    </dgm:pt>
    <dgm:pt modelId="{EB115D51-2917-48C5-95CB-2B591611E384}" type="pres">
      <dgm:prSet presAssocID="{323427C4-56AB-4389-BEBA-C72068B1F7AD}" presName="center2" presStyleLbl="fgShp" presStyleIdx="1" presStyleCnt="2"/>
      <dgm:spPr>
        <a:solidFill>
          <a:srgbClr val="002060"/>
        </a:solidFill>
      </dgm:spPr>
    </dgm:pt>
  </dgm:ptLst>
  <dgm:cxnLst>
    <dgm:cxn modelId="{DF03A5C7-9719-485D-A585-51F87B83CBC7}" type="presOf" srcId="{56BF08BE-6D12-426E-92AC-B554A9162E25}" destId="{831E8382-2E2D-4887-9C13-0E885BB80278}" srcOrd="0" destOrd="0" presId="urn:microsoft.com/office/officeart/2005/8/layout/cycle4"/>
    <dgm:cxn modelId="{A1E4CD34-B54C-4F2D-A4BB-2524D12BB39A}" type="presOf" srcId="{56BF08BE-6D12-426E-92AC-B554A9162E25}" destId="{14495F96-680C-4746-862E-272CB0C8E201}" srcOrd="1" destOrd="0" presId="urn:microsoft.com/office/officeart/2005/8/layout/cycle4"/>
    <dgm:cxn modelId="{A5C2F9E8-BBFB-4BD7-9526-AC14947530ED}" type="presOf" srcId="{75ED117A-0F58-41D0-8B99-C8954C50C489}" destId="{0D60091A-395E-4FA9-B28A-B9EC5C4838C2}" srcOrd="0" destOrd="0" presId="urn:microsoft.com/office/officeart/2005/8/layout/cycle4"/>
    <dgm:cxn modelId="{22B89707-494C-4C8E-BA21-2851E23E4E79}" srcId="{5CEF9436-26AD-4B96-A2A4-CB923DC2F36C}" destId="{32A3A00A-AB99-4F4B-9968-131FA0E5A773}" srcOrd="0" destOrd="0" parTransId="{D1E869C6-857E-47A1-9D79-F33E3842DD9B}" sibTransId="{BB94FAEC-40F3-4A2D-8633-E482789B9643}"/>
    <dgm:cxn modelId="{6F0FA46C-9E2E-466E-8F8C-02F3E7105EDB}" srcId="{E5A31BC5-0ACD-4B96-BC54-97053E64FCC8}" destId="{4674051A-F0EA-4301-ACE0-3A95A5145009}" srcOrd="1" destOrd="0" parTransId="{8333F930-BE02-42CB-A6DF-E89E28859DF9}" sibTransId="{F774D89E-6F17-4DDC-BFAF-E8990B39AC99}"/>
    <dgm:cxn modelId="{0B707B03-12E7-41A4-9EE7-754C9ED861B9}" type="presOf" srcId="{63046B11-F11D-4C29-A8ED-5A2F078C60DE}" destId="{EFEF9AFB-6565-4F38-87D1-B56BC1338EA1}" srcOrd="1" destOrd="0" presId="urn:microsoft.com/office/officeart/2005/8/layout/cycle4"/>
    <dgm:cxn modelId="{03502974-045F-4361-BDA3-1F8C15DA2BBF}" srcId="{5CEF9436-26AD-4B96-A2A4-CB923DC2F36C}" destId="{BFAE2EFC-0682-4260-85F8-A34FD6B843DC}" srcOrd="1" destOrd="0" parTransId="{DC1C4BFF-929E-43A5-91F6-9C94DACEA2E5}" sibTransId="{4FA69EAE-C60C-46A6-A8A4-C1EB27BD2086}"/>
    <dgm:cxn modelId="{C08A4D4D-5EB1-40A0-BC80-05D23D484580}" type="presOf" srcId="{993AC502-C1E7-4799-80C4-1F1A28CB787E}" destId="{E2D33988-5E26-42B7-B37A-C194D8E1101D}" srcOrd="0" destOrd="0" presId="urn:microsoft.com/office/officeart/2005/8/layout/cycle4"/>
    <dgm:cxn modelId="{C2A1AEC8-46FE-40AF-B5F7-790B90EB3A33}" srcId="{993AC502-C1E7-4799-80C4-1F1A28CB787E}" destId="{56BF08BE-6D12-426E-92AC-B554A9162E25}" srcOrd="0" destOrd="0" parTransId="{C9EA8778-B429-44B4-9A0E-F1D61B9F7484}" sibTransId="{F5B41693-282D-42EB-815C-3BAA3A82CE8A}"/>
    <dgm:cxn modelId="{07ACD189-AE70-44F1-9ECF-AED5C60C0B43}" srcId="{323427C4-56AB-4389-BEBA-C72068B1F7AD}" destId="{75ED117A-0F58-41D0-8B99-C8954C50C489}" srcOrd="3" destOrd="0" parTransId="{3C7141E6-172D-439C-BFEC-024E059B11D1}" sibTransId="{92E6C7C9-96B3-40D7-A5CC-1B793CEC41B2}"/>
    <dgm:cxn modelId="{F1EAA0CE-5082-4EE6-99B6-724647D629AA}" type="presOf" srcId="{B7E3C679-4EA2-4221-A0D5-0A710EFFD286}" destId="{BDA2815D-1CE5-4ADE-8076-EAEF5F6106AB}" srcOrd="0" destOrd="0" presId="urn:microsoft.com/office/officeart/2005/8/layout/cycle4"/>
    <dgm:cxn modelId="{AAA7D221-57B6-4EB6-A9DA-15EBB2EAD981}" type="presOf" srcId="{32A3A00A-AB99-4F4B-9968-131FA0E5A773}" destId="{A346C2E0-06F7-4864-AA8A-668965E53F0A}" srcOrd="0" destOrd="0" presId="urn:microsoft.com/office/officeart/2005/8/layout/cycle4"/>
    <dgm:cxn modelId="{8BCD7525-2523-4DA0-929C-5C281DE6D058}" type="presOf" srcId="{5CEF9436-26AD-4B96-A2A4-CB923DC2F36C}" destId="{1BA5F9B2-0DF3-42D9-9AA3-387A81F030CB}" srcOrd="0" destOrd="0" presId="urn:microsoft.com/office/officeart/2005/8/layout/cycle4"/>
    <dgm:cxn modelId="{85334591-8AB7-4D2A-A5EC-A0BD6CD65C81}" type="presOf" srcId="{BFAE2EFC-0682-4260-85F8-A34FD6B843DC}" destId="{A346C2E0-06F7-4864-AA8A-668965E53F0A}" srcOrd="0" destOrd="1" presId="urn:microsoft.com/office/officeart/2005/8/layout/cycle4"/>
    <dgm:cxn modelId="{026CE652-2F42-47B1-B2D7-13EE1CF62BAC}" type="presOf" srcId="{323427C4-56AB-4389-BEBA-C72068B1F7AD}" destId="{7FA7646A-3ACE-43E2-8F85-F7597D78E657}" srcOrd="0" destOrd="0" presId="urn:microsoft.com/office/officeart/2005/8/layout/cycle4"/>
    <dgm:cxn modelId="{8A86C852-2CC4-4032-B680-7EC07AC2F99A}" type="presOf" srcId="{4674051A-F0EA-4301-ACE0-3A95A5145009}" destId="{FE6DECB0-FC0E-4FB6-927B-748D619EEB7A}" srcOrd="1" destOrd="1" presId="urn:microsoft.com/office/officeart/2005/8/layout/cycle4"/>
    <dgm:cxn modelId="{C13A7D3E-292D-48C4-BD92-725FA8180A22}" srcId="{323427C4-56AB-4389-BEBA-C72068B1F7AD}" destId="{5CEF9436-26AD-4B96-A2A4-CB923DC2F36C}" srcOrd="1" destOrd="0" parTransId="{59D4A169-C252-4D7A-BD71-ED3FB2C5D1AE}" sibTransId="{AB0C6ACD-5BD7-490A-A731-BBB84C07847F}"/>
    <dgm:cxn modelId="{08DEEB6A-E8E9-4906-91CD-B9A81F6588BC}" srcId="{323427C4-56AB-4389-BEBA-C72068B1F7AD}" destId="{E5A31BC5-0ACD-4B96-BC54-97053E64FCC8}" srcOrd="2" destOrd="0" parTransId="{348D6436-9147-4245-BC83-326297379807}" sibTransId="{B5759C70-CA51-4E0F-955A-E3079E372EFE}"/>
    <dgm:cxn modelId="{19F17BBC-80EE-4D0E-BA7B-EB16703B3291}" srcId="{75ED117A-0F58-41D0-8B99-C8954C50C489}" destId="{63046B11-F11D-4C29-A8ED-5A2F078C60DE}" srcOrd="0" destOrd="0" parTransId="{D213FB74-9298-4A16-89D9-DF4AD08A9888}" sibTransId="{295AE08D-D1A9-417C-9A00-DD024948E263}"/>
    <dgm:cxn modelId="{C8672CAC-DFD9-45A3-A264-1BBE4BB37E58}" type="presOf" srcId="{4674051A-F0EA-4301-ACE0-3A95A5145009}" destId="{BDA2815D-1CE5-4ADE-8076-EAEF5F6106AB}" srcOrd="0" destOrd="1" presId="urn:microsoft.com/office/officeart/2005/8/layout/cycle4"/>
    <dgm:cxn modelId="{32D2A746-2F86-4863-A4E2-1136CD7C18EA}" type="presOf" srcId="{32A3A00A-AB99-4F4B-9968-131FA0E5A773}" destId="{73E022DC-1B7B-4877-921A-DE155FA07302}" srcOrd="1" destOrd="0" presId="urn:microsoft.com/office/officeart/2005/8/layout/cycle4"/>
    <dgm:cxn modelId="{95D14689-E4CA-4BA1-AB93-A390D3EC8245}" type="presOf" srcId="{BFAE2EFC-0682-4260-85F8-A34FD6B843DC}" destId="{73E022DC-1B7B-4877-921A-DE155FA07302}" srcOrd="1" destOrd="1" presId="urn:microsoft.com/office/officeart/2005/8/layout/cycle4"/>
    <dgm:cxn modelId="{97C2F0D3-FD67-4BF4-8C8C-C73CA10E9B70}" type="presOf" srcId="{E5A31BC5-0ACD-4B96-BC54-97053E64FCC8}" destId="{58DA811B-BFCC-46AB-ACB9-C7EFCFA70ABA}" srcOrd="0" destOrd="0" presId="urn:microsoft.com/office/officeart/2005/8/layout/cycle4"/>
    <dgm:cxn modelId="{350B3095-678F-455C-9B3C-C3A8BB7BD550}" type="presOf" srcId="{B7E3C679-4EA2-4221-A0D5-0A710EFFD286}" destId="{FE6DECB0-FC0E-4FB6-927B-748D619EEB7A}" srcOrd="1" destOrd="0" presId="urn:microsoft.com/office/officeart/2005/8/layout/cycle4"/>
    <dgm:cxn modelId="{0E96A8F3-3BE3-43F6-BE15-5361ED561A0D}" srcId="{E5A31BC5-0ACD-4B96-BC54-97053E64FCC8}" destId="{B7E3C679-4EA2-4221-A0D5-0A710EFFD286}" srcOrd="0" destOrd="0" parTransId="{BA35A927-D2B4-4528-8D3B-3CA27AC213A7}" sibTransId="{948BC631-BD5F-4F59-A259-20697E763490}"/>
    <dgm:cxn modelId="{E4313995-FC20-406F-8AB1-93415CCFDB3B}" type="presOf" srcId="{63046B11-F11D-4C29-A8ED-5A2F078C60DE}" destId="{3040D384-E540-497E-837C-839037232F04}" srcOrd="0" destOrd="0" presId="urn:microsoft.com/office/officeart/2005/8/layout/cycle4"/>
    <dgm:cxn modelId="{D34EAB7B-4B0E-4E27-9A20-0CFC3C51CDBD}" srcId="{323427C4-56AB-4389-BEBA-C72068B1F7AD}" destId="{993AC502-C1E7-4799-80C4-1F1A28CB787E}" srcOrd="0" destOrd="0" parTransId="{54B1D8E8-C643-4983-9256-A25BEC1E674E}" sibTransId="{B2C26979-9130-4015-BF5D-C9F521EB0DC1}"/>
    <dgm:cxn modelId="{DD52F6AF-ECF6-406D-B3A5-6A137BE14286}" type="presParOf" srcId="{7FA7646A-3ACE-43E2-8F85-F7597D78E657}" destId="{356A25D5-54D6-4910-A64B-977F8E008CB9}" srcOrd="0" destOrd="0" presId="urn:microsoft.com/office/officeart/2005/8/layout/cycle4"/>
    <dgm:cxn modelId="{9020E0E0-E2D2-4807-AA85-946C78AD453B}" type="presParOf" srcId="{356A25D5-54D6-4910-A64B-977F8E008CB9}" destId="{94654132-A9BE-4BA3-9E7B-97FE18541304}" srcOrd="0" destOrd="0" presId="urn:microsoft.com/office/officeart/2005/8/layout/cycle4"/>
    <dgm:cxn modelId="{FA4E0BC3-B8FF-4D50-BBF7-A833C19DD623}" type="presParOf" srcId="{94654132-A9BE-4BA3-9E7B-97FE18541304}" destId="{831E8382-2E2D-4887-9C13-0E885BB80278}" srcOrd="0" destOrd="0" presId="urn:microsoft.com/office/officeart/2005/8/layout/cycle4"/>
    <dgm:cxn modelId="{84666FAB-C27F-4C58-98D7-3761ECBF72A3}" type="presParOf" srcId="{94654132-A9BE-4BA3-9E7B-97FE18541304}" destId="{14495F96-680C-4746-862E-272CB0C8E201}" srcOrd="1" destOrd="0" presId="urn:microsoft.com/office/officeart/2005/8/layout/cycle4"/>
    <dgm:cxn modelId="{4ADE9207-FBDD-403C-8F47-61532BB2093D}" type="presParOf" srcId="{356A25D5-54D6-4910-A64B-977F8E008CB9}" destId="{3B6CF247-0E99-4295-A1AE-36222DFE9BE3}" srcOrd="1" destOrd="0" presId="urn:microsoft.com/office/officeart/2005/8/layout/cycle4"/>
    <dgm:cxn modelId="{C06F689F-4BE6-4D32-912A-6F179DEE438B}" type="presParOf" srcId="{3B6CF247-0E99-4295-A1AE-36222DFE9BE3}" destId="{A346C2E0-06F7-4864-AA8A-668965E53F0A}" srcOrd="0" destOrd="0" presId="urn:microsoft.com/office/officeart/2005/8/layout/cycle4"/>
    <dgm:cxn modelId="{712570AC-10A3-4868-89A6-550331D652CF}" type="presParOf" srcId="{3B6CF247-0E99-4295-A1AE-36222DFE9BE3}" destId="{73E022DC-1B7B-4877-921A-DE155FA07302}" srcOrd="1" destOrd="0" presId="urn:microsoft.com/office/officeart/2005/8/layout/cycle4"/>
    <dgm:cxn modelId="{58B27F25-ECE8-4338-949B-966A7CC04023}" type="presParOf" srcId="{356A25D5-54D6-4910-A64B-977F8E008CB9}" destId="{39BF83CC-DE07-42AD-A267-CD9711A6C35B}" srcOrd="2" destOrd="0" presId="urn:microsoft.com/office/officeart/2005/8/layout/cycle4"/>
    <dgm:cxn modelId="{F98F0766-7B2C-4404-9C9B-38D3AD54B400}" type="presParOf" srcId="{39BF83CC-DE07-42AD-A267-CD9711A6C35B}" destId="{BDA2815D-1CE5-4ADE-8076-EAEF5F6106AB}" srcOrd="0" destOrd="0" presId="urn:microsoft.com/office/officeart/2005/8/layout/cycle4"/>
    <dgm:cxn modelId="{B95CCE3A-28D7-4B88-B117-B3699800DBEE}" type="presParOf" srcId="{39BF83CC-DE07-42AD-A267-CD9711A6C35B}" destId="{FE6DECB0-FC0E-4FB6-927B-748D619EEB7A}" srcOrd="1" destOrd="0" presId="urn:microsoft.com/office/officeart/2005/8/layout/cycle4"/>
    <dgm:cxn modelId="{D439CC5F-BC0E-47B4-AAD1-AA02A7A6E95C}" type="presParOf" srcId="{356A25D5-54D6-4910-A64B-977F8E008CB9}" destId="{B3DFF85B-B866-4D66-8D98-9ABCD2A02469}" srcOrd="3" destOrd="0" presId="urn:microsoft.com/office/officeart/2005/8/layout/cycle4"/>
    <dgm:cxn modelId="{64FF8303-F203-4714-804E-AEC1E2711EDD}" type="presParOf" srcId="{B3DFF85B-B866-4D66-8D98-9ABCD2A02469}" destId="{3040D384-E540-497E-837C-839037232F04}" srcOrd="0" destOrd="0" presId="urn:microsoft.com/office/officeart/2005/8/layout/cycle4"/>
    <dgm:cxn modelId="{4CD16F7C-6A26-4402-A5E6-B99862F9303F}" type="presParOf" srcId="{B3DFF85B-B866-4D66-8D98-9ABCD2A02469}" destId="{EFEF9AFB-6565-4F38-87D1-B56BC1338EA1}" srcOrd="1" destOrd="0" presId="urn:microsoft.com/office/officeart/2005/8/layout/cycle4"/>
    <dgm:cxn modelId="{42942980-E291-410F-B3E6-86807DF39042}" type="presParOf" srcId="{356A25D5-54D6-4910-A64B-977F8E008CB9}" destId="{0669B5B9-13AB-422E-9FC3-DD3720DB79F1}" srcOrd="4" destOrd="0" presId="urn:microsoft.com/office/officeart/2005/8/layout/cycle4"/>
    <dgm:cxn modelId="{98B19EAE-A958-44A9-B628-9E0403C03834}" type="presParOf" srcId="{7FA7646A-3ACE-43E2-8F85-F7597D78E657}" destId="{0E09BF83-BDC2-4FDF-90B6-27EA573BA216}" srcOrd="1" destOrd="0" presId="urn:microsoft.com/office/officeart/2005/8/layout/cycle4"/>
    <dgm:cxn modelId="{437F3BC5-D0D6-4245-AB88-4F52406458B9}" type="presParOf" srcId="{0E09BF83-BDC2-4FDF-90B6-27EA573BA216}" destId="{E2D33988-5E26-42B7-B37A-C194D8E1101D}" srcOrd="0" destOrd="0" presId="urn:microsoft.com/office/officeart/2005/8/layout/cycle4"/>
    <dgm:cxn modelId="{EF044142-DEA8-42B6-ADAD-B57031F1CA6C}" type="presParOf" srcId="{0E09BF83-BDC2-4FDF-90B6-27EA573BA216}" destId="{1BA5F9B2-0DF3-42D9-9AA3-387A81F030CB}" srcOrd="1" destOrd="0" presId="urn:microsoft.com/office/officeart/2005/8/layout/cycle4"/>
    <dgm:cxn modelId="{606C4297-C7DE-43C6-9D5B-19E0306259E9}" type="presParOf" srcId="{0E09BF83-BDC2-4FDF-90B6-27EA573BA216}" destId="{58DA811B-BFCC-46AB-ACB9-C7EFCFA70ABA}" srcOrd="2" destOrd="0" presId="urn:microsoft.com/office/officeart/2005/8/layout/cycle4"/>
    <dgm:cxn modelId="{BA99079B-7D26-4B31-8F98-6A4048B3F637}" type="presParOf" srcId="{0E09BF83-BDC2-4FDF-90B6-27EA573BA216}" destId="{0D60091A-395E-4FA9-B28A-B9EC5C4838C2}" srcOrd="3" destOrd="0" presId="urn:microsoft.com/office/officeart/2005/8/layout/cycle4"/>
    <dgm:cxn modelId="{18FACDE9-CF84-4700-9A24-34BB013E89F5}" type="presParOf" srcId="{0E09BF83-BDC2-4FDF-90B6-27EA573BA216}" destId="{DBA8BE48-9B18-480A-A76C-433DB18321BE}" srcOrd="4" destOrd="0" presId="urn:microsoft.com/office/officeart/2005/8/layout/cycle4"/>
    <dgm:cxn modelId="{7D3EDE81-4A46-4C5D-AB33-A8E9B09ACCC4}" type="presParOf" srcId="{7FA7646A-3ACE-43E2-8F85-F7597D78E657}" destId="{5922844F-429B-4A06-BC34-5AFF13AFB844}" srcOrd="2" destOrd="0" presId="urn:microsoft.com/office/officeart/2005/8/layout/cycle4"/>
    <dgm:cxn modelId="{F2E95D21-D8D9-426E-BC8E-44506BB47CF0}" type="presParOf" srcId="{7FA7646A-3ACE-43E2-8F85-F7597D78E657}" destId="{EB115D51-2917-48C5-95CB-2B591611E38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2815D-1CE5-4ADE-8076-EAEF5F6106AB}">
      <dsp:nvSpPr>
        <dsp:cNvPr id="0" name=""/>
        <dsp:cNvSpPr/>
      </dsp:nvSpPr>
      <dsp:spPr>
        <a:xfrm>
          <a:off x="6122865" y="4256972"/>
          <a:ext cx="3092564" cy="2003280"/>
        </a:xfrm>
        <a:prstGeom prst="roundRect">
          <a:avLst>
            <a:gd name="adj" fmla="val 10000"/>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GB" sz="2400" b="0" i="0" u="none" kern="1200" dirty="0" smtClean="0">
              <a:latin typeface="Arial Narrow" panose="020B0606020202030204" pitchFamily="34" charset="0"/>
            </a:rPr>
            <a:t>who are ready to be citizens of wales and the world.</a:t>
          </a:r>
          <a:endParaRPr lang="en-US" sz="2400" b="0" kern="1200" dirty="0">
            <a:latin typeface="Arial Narrow" panose="020B0606020202030204" pitchFamily="34" charset="0"/>
          </a:endParaRPr>
        </a:p>
        <a:p>
          <a:pPr marL="171450" lvl="1" indent="-171450" algn="l" defTabSz="755650">
            <a:lnSpc>
              <a:spcPct val="90000"/>
            </a:lnSpc>
            <a:spcBef>
              <a:spcPct val="0"/>
            </a:spcBef>
            <a:spcAft>
              <a:spcPct val="15000"/>
            </a:spcAft>
            <a:buChar char="••"/>
          </a:pPr>
          <a:endParaRPr lang="en-GB" sz="1700" kern="1200" dirty="0"/>
        </a:p>
      </dsp:txBody>
      <dsp:txXfrm>
        <a:off x="7094640" y="4801798"/>
        <a:ext cx="2076783" cy="1414448"/>
      </dsp:txXfrm>
    </dsp:sp>
    <dsp:sp modelId="{3040D384-E540-497E-837C-839037232F04}">
      <dsp:nvSpPr>
        <dsp:cNvPr id="0" name=""/>
        <dsp:cNvSpPr/>
      </dsp:nvSpPr>
      <dsp:spPr>
        <a:xfrm>
          <a:off x="3084" y="4239363"/>
          <a:ext cx="3092564" cy="2003280"/>
        </a:xfrm>
        <a:prstGeom prst="roundRect">
          <a:avLst>
            <a:gd name="adj" fmla="val 10000"/>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GB" sz="2400" b="0" i="0" u="none" kern="1200" dirty="0" smtClean="0">
              <a:latin typeface="Arial Narrow" panose="020B0606020202030204" pitchFamily="34" charset="0"/>
            </a:rPr>
            <a:t>who are ready to play a full part in life and work</a:t>
          </a:r>
          <a:r>
            <a:rPr lang="en-GB" sz="2400" b="1" i="0" u="none" kern="1200" dirty="0" smtClean="0">
              <a:latin typeface="Arial Narrow" panose="020B0606020202030204" pitchFamily="34" charset="0"/>
            </a:rPr>
            <a:t>.</a:t>
          </a:r>
          <a:endParaRPr lang="en-US" sz="2400" kern="1200" dirty="0">
            <a:latin typeface="Arial Narrow" panose="020B0606020202030204" pitchFamily="34" charset="0"/>
          </a:endParaRPr>
        </a:p>
      </dsp:txBody>
      <dsp:txXfrm>
        <a:off x="47090" y="4784189"/>
        <a:ext cx="2076783" cy="1414448"/>
      </dsp:txXfrm>
    </dsp:sp>
    <dsp:sp modelId="{A346C2E0-06F7-4864-AA8A-668965E53F0A}">
      <dsp:nvSpPr>
        <dsp:cNvPr id="0" name=""/>
        <dsp:cNvSpPr/>
      </dsp:nvSpPr>
      <dsp:spPr>
        <a:xfrm>
          <a:off x="6213995" y="17608"/>
          <a:ext cx="3092564" cy="2003280"/>
        </a:xfrm>
        <a:prstGeom prst="roundRect">
          <a:avLst>
            <a:gd name="adj" fmla="val 10000"/>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rtl="0">
            <a:lnSpc>
              <a:spcPct val="90000"/>
            </a:lnSpc>
            <a:spcBef>
              <a:spcPct val="0"/>
            </a:spcBef>
            <a:spcAft>
              <a:spcPct val="15000"/>
            </a:spcAft>
            <a:buChar char="••"/>
          </a:pPr>
          <a:r>
            <a:rPr lang="en-GB" sz="2400" b="0" i="0" u="none" kern="1200" dirty="0" smtClean="0">
              <a:latin typeface="Arial Narrow" panose="020B0606020202030204" pitchFamily="34" charset="0"/>
            </a:rPr>
            <a:t>who are ready to learn throughout their lives.</a:t>
          </a:r>
          <a:endParaRPr lang="en-US" sz="2400" b="0" kern="1200" dirty="0">
            <a:latin typeface="Arial Narrow" panose="020B0606020202030204" pitchFamily="34" charset="0"/>
          </a:endParaRPr>
        </a:p>
        <a:p>
          <a:pPr marL="171450" lvl="1" indent="-171450" algn="l" defTabSz="755650">
            <a:lnSpc>
              <a:spcPct val="90000"/>
            </a:lnSpc>
            <a:spcBef>
              <a:spcPct val="0"/>
            </a:spcBef>
            <a:spcAft>
              <a:spcPct val="15000"/>
            </a:spcAft>
            <a:buChar char="••"/>
          </a:pPr>
          <a:endParaRPr lang="en-GB" sz="1700" kern="1200" dirty="0"/>
        </a:p>
      </dsp:txBody>
      <dsp:txXfrm>
        <a:off x="7185770" y="61614"/>
        <a:ext cx="2076783" cy="1414448"/>
      </dsp:txXfrm>
    </dsp:sp>
    <dsp:sp modelId="{831E8382-2E2D-4887-9C13-0E885BB80278}">
      <dsp:nvSpPr>
        <dsp:cNvPr id="0" name=""/>
        <dsp:cNvSpPr/>
      </dsp:nvSpPr>
      <dsp:spPr>
        <a:xfrm>
          <a:off x="0" y="17608"/>
          <a:ext cx="3092564" cy="2003280"/>
        </a:xfrm>
        <a:prstGeom prst="roundRect">
          <a:avLst>
            <a:gd name="adj" fmla="val 10000"/>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GB" sz="2400" b="0" i="0" u="none" kern="1200" dirty="0" smtClean="0">
              <a:latin typeface="Arial Narrow" panose="020B0606020202030204" pitchFamily="34" charset="0"/>
            </a:rPr>
            <a:t>who are ready to lead fulfilling lives as valued members of society.</a:t>
          </a:r>
          <a:endParaRPr lang="en-US" sz="2400" b="0" kern="1200" dirty="0">
            <a:latin typeface="Arial Narrow" panose="020B0606020202030204" pitchFamily="34" charset="0"/>
          </a:endParaRPr>
        </a:p>
      </dsp:txBody>
      <dsp:txXfrm>
        <a:off x="44006" y="61614"/>
        <a:ext cx="2076783" cy="1414448"/>
      </dsp:txXfrm>
    </dsp:sp>
    <dsp:sp modelId="{E2D33988-5E26-42B7-B37A-C194D8E1101D}">
      <dsp:nvSpPr>
        <dsp:cNvPr id="0" name=""/>
        <dsp:cNvSpPr/>
      </dsp:nvSpPr>
      <dsp:spPr>
        <a:xfrm>
          <a:off x="1879987" y="356834"/>
          <a:ext cx="2710689" cy="2710689"/>
        </a:xfrm>
        <a:prstGeom prst="pieWedg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i="0" u="none" kern="1200" dirty="0" smtClean="0">
              <a:solidFill>
                <a:schemeClr val="accent5"/>
              </a:solidFill>
              <a:latin typeface="Arial Narrow" panose="020B0606020202030204" pitchFamily="34" charset="0"/>
            </a:rPr>
            <a:t>Healthy, Confident Individuals </a:t>
          </a:r>
          <a:endParaRPr lang="en-US" sz="2400" kern="1200" dirty="0">
            <a:solidFill>
              <a:schemeClr val="accent5"/>
            </a:solidFill>
            <a:latin typeface="Arial Narrow" panose="020B0606020202030204" pitchFamily="34" charset="0"/>
          </a:endParaRPr>
        </a:p>
      </dsp:txBody>
      <dsp:txXfrm>
        <a:off x="2673929" y="1150776"/>
        <a:ext cx="1916747" cy="1916747"/>
      </dsp:txXfrm>
    </dsp:sp>
    <dsp:sp modelId="{1BA5F9B2-0DF3-42D9-9AA3-387A81F030CB}">
      <dsp:nvSpPr>
        <dsp:cNvPr id="0" name=""/>
        <dsp:cNvSpPr/>
      </dsp:nvSpPr>
      <dsp:spPr>
        <a:xfrm rot="5400000">
          <a:off x="4715882" y="356834"/>
          <a:ext cx="2710689" cy="2710689"/>
        </a:xfrm>
        <a:prstGeom prst="pieWedg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i="0" u="none" kern="1200" dirty="0" smtClean="0">
              <a:solidFill>
                <a:schemeClr val="accent5"/>
              </a:solidFill>
              <a:latin typeface="Arial Narrow" panose="020B0606020202030204" pitchFamily="34" charset="0"/>
            </a:rPr>
            <a:t>Ambitious, capable learners</a:t>
          </a:r>
          <a:endParaRPr lang="en-US" sz="2400" kern="1200" dirty="0">
            <a:solidFill>
              <a:schemeClr val="accent5"/>
            </a:solidFill>
            <a:latin typeface="Arial Narrow" panose="020B0606020202030204" pitchFamily="34" charset="0"/>
          </a:endParaRPr>
        </a:p>
      </dsp:txBody>
      <dsp:txXfrm rot="-5400000">
        <a:off x="4715882" y="1150776"/>
        <a:ext cx="1916747" cy="1916747"/>
      </dsp:txXfrm>
    </dsp:sp>
    <dsp:sp modelId="{58DA811B-BFCC-46AB-ACB9-C7EFCFA70ABA}">
      <dsp:nvSpPr>
        <dsp:cNvPr id="0" name=""/>
        <dsp:cNvSpPr/>
      </dsp:nvSpPr>
      <dsp:spPr>
        <a:xfrm rot="10800000">
          <a:off x="4715882" y="3192729"/>
          <a:ext cx="2710689" cy="2710689"/>
        </a:xfrm>
        <a:prstGeom prst="pieWedg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i="0" u="none" kern="1200" dirty="0" smtClean="0">
              <a:solidFill>
                <a:schemeClr val="accent5"/>
              </a:solidFill>
              <a:latin typeface="Arial Narrow" panose="020B0606020202030204" pitchFamily="34" charset="0"/>
            </a:rPr>
            <a:t>Ethical, informed citizens </a:t>
          </a:r>
          <a:endParaRPr lang="en-US" sz="2400" kern="1200" dirty="0">
            <a:solidFill>
              <a:schemeClr val="accent5"/>
            </a:solidFill>
            <a:latin typeface="Arial Narrow" panose="020B0606020202030204" pitchFamily="34" charset="0"/>
          </a:endParaRPr>
        </a:p>
      </dsp:txBody>
      <dsp:txXfrm rot="10800000">
        <a:off x="4715882" y="3192729"/>
        <a:ext cx="1916747" cy="1916747"/>
      </dsp:txXfrm>
    </dsp:sp>
    <dsp:sp modelId="{0D60091A-395E-4FA9-B28A-B9EC5C4838C2}">
      <dsp:nvSpPr>
        <dsp:cNvPr id="0" name=""/>
        <dsp:cNvSpPr/>
      </dsp:nvSpPr>
      <dsp:spPr>
        <a:xfrm rot="16200000">
          <a:off x="1879987" y="3192729"/>
          <a:ext cx="2710689" cy="2710689"/>
        </a:xfrm>
        <a:prstGeom prst="pieWedg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GB" sz="2400" b="1" i="0" u="none" kern="1200" dirty="0" smtClean="0">
              <a:solidFill>
                <a:schemeClr val="accent5"/>
              </a:solidFill>
              <a:latin typeface="Arial Narrow" panose="020B0606020202030204" pitchFamily="34" charset="0"/>
            </a:rPr>
            <a:t>Enterprising, creative contributors</a:t>
          </a:r>
          <a:endParaRPr lang="en-US" sz="2400" kern="1200" dirty="0">
            <a:solidFill>
              <a:schemeClr val="accent5"/>
            </a:solidFill>
            <a:latin typeface="Arial Narrow" panose="020B0606020202030204" pitchFamily="34" charset="0"/>
          </a:endParaRPr>
        </a:p>
      </dsp:txBody>
      <dsp:txXfrm rot="5400000">
        <a:off x="2673929" y="3192729"/>
        <a:ext cx="1916747" cy="1916747"/>
      </dsp:txXfrm>
    </dsp:sp>
    <dsp:sp modelId="{5922844F-429B-4A06-BC34-5AFF13AFB844}">
      <dsp:nvSpPr>
        <dsp:cNvPr id="0" name=""/>
        <dsp:cNvSpPr/>
      </dsp:nvSpPr>
      <dsp:spPr>
        <a:xfrm>
          <a:off x="4185326" y="2566703"/>
          <a:ext cx="935907" cy="813832"/>
        </a:xfrm>
        <a:prstGeom prst="circular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115D51-2917-48C5-95CB-2B591611E384}">
      <dsp:nvSpPr>
        <dsp:cNvPr id="0" name=""/>
        <dsp:cNvSpPr/>
      </dsp:nvSpPr>
      <dsp:spPr>
        <a:xfrm rot="10800000">
          <a:off x="4185326" y="2879716"/>
          <a:ext cx="935907" cy="813832"/>
        </a:xfrm>
        <a:prstGeom prst="circularArrow">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AE3EE3E-9CA8-4575-9674-327736EF674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1726793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E3EE3E-9CA8-4575-9674-327736EF674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55065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E3EE3E-9CA8-4575-9674-327736EF674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73911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AE3EE3E-9CA8-4575-9674-327736EF674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4620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AE3EE3E-9CA8-4575-9674-327736EF674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77036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AE3EE3E-9CA8-4575-9674-327736EF674D}" type="datetimeFigureOut">
              <a:rPr lang="en-GB" smtClean="0"/>
              <a:t>15/11/2022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115635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AE3EE3E-9CA8-4575-9674-327736EF674D}" type="datetimeFigureOut">
              <a:rPr lang="en-GB" smtClean="0"/>
              <a:t>15/11/2022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207297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AE3EE3E-9CA8-4575-9674-327736EF674D}" type="datetimeFigureOut">
              <a:rPr lang="en-GB" smtClean="0"/>
              <a:t>15/11/2022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193371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3EE3E-9CA8-4575-9674-327736EF674D}" type="datetimeFigureOut">
              <a:rPr lang="en-GB" smtClean="0"/>
              <a:t>15/11/2022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318977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E3EE3E-9CA8-4575-9674-327736EF674D}" type="datetimeFigureOut">
              <a:rPr lang="en-GB" smtClean="0"/>
              <a:t>15/11/2022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409838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AE3EE3E-9CA8-4575-9674-327736EF674D}" type="datetimeFigureOut">
              <a:rPr lang="en-GB" smtClean="0"/>
              <a:t>15/11/2022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76ECBA-546D-499E-AC2F-06C3E85FF897}" type="slidenum">
              <a:rPr lang="en-GB" smtClean="0"/>
              <a:t>‹#›</a:t>
            </a:fld>
            <a:endParaRPr lang="en-GB"/>
          </a:p>
        </p:txBody>
      </p:sp>
    </p:spTree>
    <p:extLst>
      <p:ext uri="{BB962C8B-B14F-4D97-AF65-F5344CB8AC3E}">
        <p14:creationId xmlns:p14="http://schemas.microsoft.com/office/powerpoint/2010/main" val="308886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3EE3E-9CA8-4575-9674-327736EF674D}" type="datetimeFigureOut">
              <a:rPr lang="en-GB" smtClean="0"/>
              <a:t>15/11/2022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6ECBA-546D-499E-AC2F-06C3E85FF897}" type="slidenum">
              <a:rPr lang="en-GB" smtClean="0"/>
              <a:t>‹#›</a:t>
            </a:fld>
            <a:endParaRPr lang="en-GB"/>
          </a:p>
        </p:txBody>
      </p:sp>
    </p:spTree>
    <p:extLst>
      <p:ext uri="{BB962C8B-B14F-4D97-AF65-F5344CB8AC3E}">
        <p14:creationId xmlns:p14="http://schemas.microsoft.com/office/powerpoint/2010/main" val="327156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8.wdp"/><Relationship Id="rId2" Type="http://schemas.openxmlformats.org/officeDocument/2006/relationships/image" Target="../media/image25.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7.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4.wdp"/><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gif"/><Relationship Id="rId7"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gif"/><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77217" y="3244334"/>
            <a:ext cx="237566" cy="369332"/>
          </a:xfrm>
          <a:prstGeom prst="rect">
            <a:avLst/>
          </a:prstGeom>
        </p:spPr>
        <p:txBody>
          <a:bodyPr wrap="none">
            <a:spAutoFit/>
          </a:bodyPr>
          <a:lstStyle/>
          <a:p>
            <a:r>
              <a:rPr lang="en-GB" b="0" dirty="0" smtClean="0">
                <a:effectLst/>
              </a:rPr>
              <a:t> </a:t>
            </a:r>
            <a:endParaRPr lang="en-GB" dirty="0"/>
          </a:p>
        </p:txBody>
      </p:sp>
      <p:sp>
        <p:nvSpPr>
          <p:cNvPr id="5" name="Rectangle 4"/>
          <p:cNvSpPr/>
          <p:nvPr/>
        </p:nvSpPr>
        <p:spPr>
          <a:xfrm>
            <a:off x="5977217" y="3244334"/>
            <a:ext cx="237566" cy="369332"/>
          </a:xfrm>
          <a:prstGeom prst="rect">
            <a:avLst/>
          </a:prstGeom>
        </p:spPr>
        <p:txBody>
          <a:bodyPr wrap="none">
            <a:spAutoFit/>
          </a:bodyPr>
          <a:lstStyle/>
          <a:p>
            <a:r>
              <a:rPr lang="en-GB" b="0" dirty="0" smtClean="0">
                <a:effectLst/>
              </a:rPr>
              <a:t> </a:t>
            </a:r>
            <a:endParaRPr lang="en-GB" dirty="0"/>
          </a:p>
        </p:txBody>
      </p:sp>
      <p:sp>
        <p:nvSpPr>
          <p:cNvPr id="7" name="Rectangle 6"/>
          <p:cNvSpPr/>
          <p:nvPr/>
        </p:nvSpPr>
        <p:spPr>
          <a:xfrm>
            <a:off x="5977217" y="3244334"/>
            <a:ext cx="237566" cy="369332"/>
          </a:xfrm>
          <a:prstGeom prst="rect">
            <a:avLst/>
          </a:prstGeom>
        </p:spPr>
        <p:txBody>
          <a:bodyPr wrap="none">
            <a:spAutoFit/>
          </a:bodyPr>
          <a:lstStyle/>
          <a:p>
            <a:r>
              <a:rPr lang="en-GB" b="0" dirty="0" smtClean="0">
                <a:effectLst/>
              </a:rPr>
              <a:t> </a:t>
            </a:r>
            <a:endParaRPr lang="en-GB" dirty="0"/>
          </a:p>
        </p:txBody>
      </p:sp>
      <p:pic>
        <p:nvPicPr>
          <p:cNvPr id="1026" name="Picture 2" descr="https://lh5.googleusercontent.com/dVeJEBbmFHGMcmT8Kw2_4X9Xjty_5Cp1FzbyjudlReDEgd55lavF1EqpDhdbICiqEGJaCGs5bvYw9K30pP2M33lIHSjGDxFsBNTIN3YMqmEMCmSKXnmN7fSMMbK2bjdZCxHWnf-Ua8jiT7yD3OFK_Tfjfd_ixjoRiGmsKpzFfph7ucKRyZ-_F7ct-rk-=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168" y="902927"/>
            <a:ext cx="3111967" cy="46828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664549" y="1720840"/>
            <a:ext cx="6670416" cy="3416320"/>
          </a:xfrm>
          <a:prstGeom prst="rect">
            <a:avLst/>
          </a:prstGeom>
          <a:noFill/>
        </p:spPr>
        <p:txBody>
          <a:bodyPr wrap="none" lIns="91440" tIns="45720" rIns="91440" bIns="45720">
            <a:spAutoFit/>
          </a:bodyPr>
          <a:lstStyle/>
          <a:p>
            <a:pPr algn="ctr"/>
            <a:r>
              <a:rPr lang="en-US" sz="5400" b="0" cap="none" spc="0" dirty="0" smtClean="0">
                <a:ln w="0"/>
                <a:solidFill>
                  <a:srgbClr val="002060"/>
                </a:solidFill>
                <a:effectLst>
                  <a:reflection blurRad="6350" stA="53000" endA="300" endPos="35500" dir="5400000" sy="-90000" algn="bl" rotWithShape="0"/>
                </a:effectLst>
              </a:rPr>
              <a:t>Our Mission and Vision</a:t>
            </a:r>
          </a:p>
          <a:p>
            <a:pPr algn="ctr"/>
            <a:r>
              <a:rPr lang="en-US" sz="5400" dirty="0" smtClean="0">
                <a:ln w="0"/>
                <a:solidFill>
                  <a:srgbClr val="002060"/>
                </a:solidFill>
                <a:effectLst>
                  <a:reflection blurRad="6350" stA="53000" endA="300" endPos="35500" dir="5400000" sy="-90000" algn="bl" rotWithShape="0"/>
                </a:effectLst>
              </a:rPr>
              <a:t>At</a:t>
            </a:r>
          </a:p>
          <a:p>
            <a:pPr algn="ctr"/>
            <a:r>
              <a:rPr lang="en-US" sz="5400" b="0" cap="none" spc="0" dirty="0" smtClean="0">
                <a:ln w="0"/>
                <a:solidFill>
                  <a:srgbClr val="002060"/>
                </a:solidFill>
                <a:effectLst>
                  <a:reflection blurRad="6350" stA="53000" endA="300" endPos="35500" dir="5400000" sy="-90000" algn="bl" rotWithShape="0"/>
                </a:effectLst>
              </a:rPr>
              <a:t>St. Joseph’s Catholic </a:t>
            </a:r>
          </a:p>
          <a:p>
            <a:pPr algn="ctr"/>
            <a:r>
              <a:rPr lang="en-US" sz="5400" b="0" cap="none" spc="0" dirty="0" smtClean="0">
                <a:ln w="0"/>
                <a:solidFill>
                  <a:srgbClr val="002060"/>
                </a:solidFill>
                <a:effectLst>
                  <a:reflection blurRad="6350" stA="53000" endA="300" endPos="35500" dir="5400000" sy="-90000" algn="bl" rotWithShape="0"/>
                </a:effectLst>
              </a:rPr>
              <a:t>Primary</a:t>
            </a:r>
            <a:r>
              <a:rPr lang="en-US" sz="5400" dirty="0">
                <a:ln w="0"/>
                <a:solidFill>
                  <a:srgbClr val="002060"/>
                </a:solidFill>
                <a:effectLst>
                  <a:reflection blurRad="6350" stA="53000" endA="300" endPos="35500" dir="5400000" sy="-90000" algn="bl" rotWithShape="0"/>
                </a:effectLst>
              </a:rPr>
              <a:t> </a:t>
            </a:r>
            <a:r>
              <a:rPr lang="en-US" sz="5400" dirty="0" smtClean="0">
                <a:ln w="0"/>
                <a:solidFill>
                  <a:srgbClr val="002060"/>
                </a:solidFill>
                <a:effectLst>
                  <a:reflection blurRad="6350" stA="53000" endA="300" endPos="35500" dir="5400000" sy="-90000" algn="bl" rotWithShape="0"/>
                </a:effectLst>
              </a:rPr>
              <a:t>School</a:t>
            </a:r>
            <a:endParaRPr lang="en-US" sz="5400" b="0" cap="none" spc="0" dirty="0">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31853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bZtPFUVFpYWhDW8rhHnbM3rjKUrKyNSfW0eUWArUH0F9S4_aa1L413yK_FzKiDS2TTR1bS9LtO99P8qsYldrdCy5yZ10FFm-D-cO5l34h4iK4V5d8tSGk5PvRb3UEpbp8QlEbqn5ghVQsrVbq8g981Z-1_mj2keDCgWUqtrj8B6585Nz2ty3G_bW4oOi=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 y="2431436"/>
            <a:ext cx="6492239" cy="430464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7220262" cy="2431435"/>
          </a:xfrm>
          <a:prstGeom prst="rect">
            <a:avLst/>
          </a:prstGeom>
        </p:spPr>
        <p:txBody>
          <a:bodyPr wrap="square">
            <a:spAutoFit/>
          </a:bodyPr>
          <a:lstStyle/>
          <a:p>
            <a:r>
              <a:rPr lang="en-GB" sz="4400" b="1" i="0" u="none" strike="noStrike" dirty="0" smtClean="0">
                <a:solidFill>
                  <a:srgbClr val="002060"/>
                </a:solidFill>
                <a:effectLst/>
                <a:latin typeface="Arial Narrow" panose="020B0606020202030204" pitchFamily="34" charset="0"/>
              </a:rPr>
              <a:t>Our mission</a:t>
            </a:r>
            <a:r>
              <a:rPr lang="en-GB" sz="3600" b="1" dirty="0">
                <a:solidFill>
                  <a:srgbClr val="002060"/>
                </a:solidFill>
                <a:latin typeface="Arial Narrow" panose="020B0606020202030204" pitchFamily="34" charset="0"/>
              </a:rPr>
              <a:t> </a:t>
            </a:r>
            <a:r>
              <a:rPr lang="en-GB" sz="3600" dirty="0">
                <a:solidFill>
                  <a:schemeClr val="accent1">
                    <a:lumMod val="75000"/>
                  </a:schemeClr>
                </a:solidFill>
                <a:latin typeface="Arial Narrow" panose="020B0606020202030204" pitchFamily="34" charset="0"/>
              </a:rPr>
              <a:t>is to provide a welcoming Catholic, happy, safe, inclusive and supportive learning environment in which everyone is equal, valued and respected. </a:t>
            </a:r>
          </a:p>
        </p:txBody>
      </p:sp>
      <p:sp>
        <p:nvSpPr>
          <p:cNvPr id="5" name="Rectangle 4"/>
          <p:cNvSpPr/>
          <p:nvPr/>
        </p:nvSpPr>
        <p:spPr>
          <a:xfrm>
            <a:off x="7025640" y="3996869"/>
            <a:ext cx="5059680" cy="2739211"/>
          </a:xfrm>
          <a:prstGeom prst="rect">
            <a:avLst/>
          </a:prstGeom>
        </p:spPr>
        <p:txBody>
          <a:bodyPr wrap="square">
            <a:spAutoFit/>
          </a:bodyPr>
          <a:lstStyle/>
          <a:p>
            <a:r>
              <a:rPr lang="en-GB" sz="2800" dirty="0">
                <a:solidFill>
                  <a:schemeClr val="accent5"/>
                </a:solidFill>
                <a:latin typeface="Arial Narrow" panose="020B0606020202030204" pitchFamily="34" charset="0"/>
              </a:rPr>
              <a:t>A community where children, families and staff grow and make maximum use of their God given talents. In forming a partnership with parents and carers we strive to be at the centre of the local community</a:t>
            </a:r>
            <a:r>
              <a:rPr lang="en-GB" sz="3200" i="0" u="none" strike="noStrike" dirty="0" smtClean="0">
                <a:solidFill>
                  <a:schemeClr val="accent5"/>
                </a:solidFill>
                <a:effectLst/>
                <a:latin typeface="Arial Narrow" panose="020B0606020202030204" pitchFamily="34" charset="0"/>
              </a:rPr>
              <a:t>.</a:t>
            </a:r>
            <a:endParaRPr lang="en-GB" sz="2800" dirty="0">
              <a:solidFill>
                <a:schemeClr val="accent5"/>
              </a:solidFill>
              <a:latin typeface="Arial Narrow" panose="020B0606020202030204" pitchFamily="34" charset="0"/>
            </a:endParaRPr>
          </a:p>
        </p:txBody>
      </p:sp>
      <p:pic>
        <p:nvPicPr>
          <p:cNvPr id="2052" name="Picture 4" descr="https://lh4.googleusercontent.com/Fc8Lu0hdAfvUR6X10XAl-IVpOUYo_B_C4eRopbh-TZfzpaf3dYEW0XZeVcwkDLpy_p-OQBRei8xDoClkz0d2GNPBQOgnz_P3LGTW13Uxvck9RLSbVOvwH27UMRYtfLKC9az0WVcMyKlYKGy3UKU9RWVF2CTLiSVF-cK5V2INrpg7VmW-gg_W8r-9QZxn=s20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3437" y="75109"/>
            <a:ext cx="2941320" cy="392176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1575" y="75109"/>
            <a:ext cx="2545080" cy="254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174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39"/>
            <a:ext cx="10263236" cy="1569660"/>
          </a:xfrm>
          <a:prstGeom prst="rect">
            <a:avLst/>
          </a:prstGeom>
        </p:spPr>
        <p:txBody>
          <a:bodyPr wrap="square">
            <a:spAutoFit/>
          </a:bodyPr>
          <a:lstStyle/>
          <a:p>
            <a:r>
              <a:rPr lang="en-GB" sz="3200" b="1" dirty="0">
                <a:solidFill>
                  <a:srgbClr val="002060"/>
                </a:solidFill>
                <a:latin typeface="Arial Narrow" panose="020B0606020202030204" pitchFamily="34" charset="0"/>
              </a:rPr>
              <a:t>Our goal </a:t>
            </a:r>
            <a:r>
              <a:rPr lang="en-GB" sz="3200" dirty="0">
                <a:solidFill>
                  <a:schemeClr val="accent5"/>
                </a:solidFill>
                <a:latin typeface="Arial Narrow" panose="020B0606020202030204" pitchFamily="34" charset="0"/>
              </a:rPr>
              <a:t>is to support and nurture in order to develop well rounded, confident and responsible individuals who aspire to achieve their full potential.</a:t>
            </a:r>
          </a:p>
        </p:txBody>
      </p:sp>
      <p:pic>
        <p:nvPicPr>
          <p:cNvPr id="5"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1575" y="75109"/>
            <a:ext cx="2545080" cy="25450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imaging.seesaw.me/?url=http%3A%2F%2Fmagiccam-assets-us-west-2.s3.amazonaws.com%2Fus-2%2F2%2F4%2F4%2F4%2Fc%2F0%2F2444c0c9-ee9f-4854-8122-cf7e8dbbe4fc.jpg%3A%3A%3A1666788732%3A%3A%3A1209600%3A%3A%3A1%3A%3A%3AOWKlOsXYiftDn6JPgqocHjJioNjZeW70oAurJbli7wqqf1c5tkweOiwmybqV4va21yeDIwxg_DkEgR8YjqWLvA.jpg&amp;w=1080&amp;h=1080&amp;mode=cli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 y="1638307"/>
            <a:ext cx="2618350" cy="196376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98120" y="3338867"/>
            <a:ext cx="2576077" cy="6697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latin typeface="Arial Narrow" panose="020B0606020202030204" pitchFamily="34" charset="0"/>
              </a:rPr>
              <a:t>The GIFT Team leading worship opportunities in our school.</a:t>
            </a:r>
            <a:endParaRPr lang="en-GB" sz="1600" dirty="0">
              <a:solidFill>
                <a:srgbClr val="002060"/>
              </a:solidFill>
              <a:latin typeface="Arial Narrow" panose="020B0606020202030204" pitchFamily="34" charset="0"/>
            </a:endParaRPr>
          </a:p>
        </p:txBody>
      </p:sp>
      <p:pic>
        <p:nvPicPr>
          <p:cNvPr id="1026" name="Picture 2" descr="IMG_8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8085" y="1186407"/>
            <a:ext cx="3054162" cy="201861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922277" y="2795987"/>
            <a:ext cx="3265777" cy="5751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latin typeface="Arial Narrow" panose="020B0606020202030204" pitchFamily="34" charset="0"/>
              </a:rPr>
              <a:t>Our nurture room </a:t>
            </a:r>
            <a:r>
              <a:rPr lang="en-GB" sz="1600" dirty="0" smtClean="0">
                <a:solidFill>
                  <a:srgbClr val="002060"/>
                </a:solidFill>
                <a:latin typeface="Arial Narrow" panose="020B0606020202030204" pitchFamily="34" charset="0"/>
              </a:rPr>
              <a:t>to further support pupils in a stimulating environment.</a:t>
            </a:r>
            <a:endParaRPr lang="en-GB" sz="1600" dirty="0">
              <a:solidFill>
                <a:srgbClr val="002060"/>
              </a:solidFill>
              <a:latin typeface="Arial Narrow" panose="020B0606020202030204" pitchFamily="34" charset="0"/>
            </a:endParaRPr>
          </a:p>
        </p:txBody>
      </p:sp>
      <p:pic>
        <p:nvPicPr>
          <p:cNvPr id="1028" name="Picture 4" descr="IMG_83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451" y="4100946"/>
            <a:ext cx="2625414" cy="262541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39608" y="6437745"/>
            <a:ext cx="2659257" cy="3809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002060"/>
                </a:solidFill>
                <a:latin typeface="Arial Narrow" panose="020B0606020202030204" pitchFamily="34" charset="0"/>
              </a:rPr>
              <a:t>Transition to high school opportunities from Y4 upwards.</a:t>
            </a:r>
            <a:endParaRPr lang="en-GB" sz="1400" dirty="0">
              <a:solidFill>
                <a:srgbClr val="002060"/>
              </a:solidFill>
              <a:latin typeface="Arial Narrow" panose="020B0606020202030204" pitchFamily="34" charset="0"/>
            </a:endParaRPr>
          </a:p>
        </p:txBody>
      </p:sp>
      <p:pic>
        <p:nvPicPr>
          <p:cNvPr id="2" name="Picture 2" descr="IMG_83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2277" y="3491346"/>
            <a:ext cx="2483644" cy="2471646"/>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2852019" y="5862616"/>
            <a:ext cx="2624159" cy="8637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latin typeface="Arial Narrow" panose="020B0606020202030204" pitchFamily="34" charset="0"/>
              </a:rPr>
              <a:t>Taking part in community competitions, like Colwyn in Bloom.</a:t>
            </a:r>
            <a:endParaRPr lang="en-GB" sz="1600" dirty="0">
              <a:solidFill>
                <a:srgbClr val="002060"/>
              </a:solidFill>
              <a:latin typeface="Arial Narrow" panose="020B0606020202030204" pitchFamily="34" charset="0"/>
            </a:endParaRPr>
          </a:p>
        </p:txBody>
      </p:sp>
      <p:pic>
        <p:nvPicPr>
          <p:cNvPr id="1030" name="Picture 6" descr="IMG_83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4258" y="3491346"/>
            <a:ext cx="2637435" cy="2601335"/>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5720833" y="5962992"/>
            <a:ext cx="2444284" cy="501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latin typeface="Arial Narrow" panose="020B0606020202030204" pitchFamily="34" charset="0"/>
              </a:rPr>
              <a:t>Sharing and celebrating our musical talents.</a:t>
            </a:r>
            <a:endParaRPr lang="en-GB" sz="1600" dirty="0">
              <a:solidFill>
                <a:srgbClr val="002060"/>
              </a:solidFill>
              <a:latin typeface="Arial Narrow" panose="020B0606020202030204" pitchFamily="34" charset="0"/>
            </a:endParaRPr>
          </a:p>
        </p:txBody>
      </p:sp>
      <p:pic>
        <p:nvPicPr>
          <p:cNvPr id="1032" name="Picture 8" descr="IMG_83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V="1">
            <a:off x="6293861" y="1186407"/>
            <a:ext cx="3255353" cy="1784940"/>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293861" y="2804012"/>
            <a:ext cx="3265777" cy="5751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latin typeface="Arial Narrow" panose="020B0606020202030204" pitchFamily="34" charset="0"/>
              </a:rPr>
              <a:t>Whole school sporting competitions in our house teams.</a:t>
            </a:r>
            <a:endParaRPr lang="en-GB" sz="1600" dirty="0">
              <a:solidFill>
                <a:srgbClr val="002060"/>
              </a:solidFill>
              <a:latin typeface="Arial Narrow" panose="020B0606020202030204" pitchFamily="34" charset="0"/>
            </a:endParaRPr>
          </a:p>
        </p:txBody>
      </p:sp>
      <p:pic>
        <p:nvPicPr>
          <p:cNvPr id="1036" name="Picture 12" descr="IMG_416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84479" y="3491346"/>
            <a:ext cx="2425266" cy="323368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8584479" y="5862617"/>
            <a:ext cx="2444284" cy="8624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rgbClr val="002060"/>
                </a:solidFill>
                <a:latin typeface="Arial Narrow" panose="020B0606020202030204" pitchFamily="34" charset="0"/>
              </a:rPr>
              <a:t>Residential trips to build confidence and develop teambuilding.</a:t>
            </a:r>
            <a:endParaRPr lang="en-GB" sz="160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1225959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628" y="117693"/>
            <a:ext cx="4637351" cy="6740307"/>
          </a:xfrm>
          <a:prstGeom prst="rect">
            <a:avLst/>
          </a:prstGeom>
        </p:spPr>
        <p:txBody>
          <a:bodyPr wrap="square">
            <a:spAutoFit/>
          </a:bodyPr>
          <a:lstStyle/>
          <a:p>
            <a:r>
              <a:rPr lang="en-GB" sz="3600" b="1" dirty="0" smtClean="0">
                <a:solidFill>
                  <a:srgbClr val="002060"/>
                </a:solidFill>
                <a:latin typeface="Arial Narrow" panose="020B0606020202030204" pitchFamily="34" charset="0"/>
              </a:rPr>
              <a:t>Our </a:t>
            </a:r>
            <a:r>
              <a:rPr lang="en-GB" sz="3600" b="1" dirty="0">
                <a:solidFill>
                  <a:srgbClr val="002060"/>
                </a:solidFill>
                <a:latin typeface="Arial Narrow" panose="020B0606020202030204" pitchFamily="34" charset="0"/>
              </a:rPr>
              <a:t>vision </a:t>
            </a:r>
            <a:r>
              <a:rPr lang="en-GB" sz="3600" dirty="0">
                <a:solidFill>
                  <a:schemeClr val="accent5"/>
                </a:solidFill>
                <a:latin typeface="Arial Narrow" panose="020B0606020202030204" pitchFamily="34" charset="0"/>
              </a:rPr>
              <a:t>for each child is to develop a curiosity of learning, discover their interests and help them grow in their love of learning; to be responsible citizens and to make a difference. We aim to equip our pupils with the skills and </a:t>
            </a:r>
            <a:r>
              <a:rPr lang="en-GB" sz="3600" dirty="0" smtClean="0">
                <a:solidFill>
                  <a:schemeClr val="accent5"/>
                </a:solidFill>
                <a:latin typeface="Arial Narrow" panose="020B0606020202030204" pitchFamily="34" charset="0"/>
              </a:rPr>
              <a:t>mind set </a:t>
            </a:r>
            <a:r>
              <a:rPr lang="en-GB" sz="3600" dirty="0">
                <a:solidFill>
                  <a:schemeClr val="accent5"/>
                </a:solidFill>
                <a:latin typeface="Arial Narrow" panose="020B0606020202030204" pitchFamily="34" charset="0"/>
              </a:rPr>
              <a:t>to thrive and take on the world.</a:t>
            </a:r>
          </a:p>
        </p:txBody>
      </p:sp>
      <p:pic>
        <p:nvPicPr>
          <p:cNvPr id="5"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1575" y="75109"/>
            <a:ext cx="2545080" cy="2545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979" y="117693"/>
            <a:ext cx="2394378" cy="299297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4814483" y="2796629"/>
            <a:ext cx="2213378" cy="4801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002060"/>
                </a:solidFill>
              </a:rPr>
              <a:t>Real life experiences make enthusiastic learners.</a:t>
            </a:r>
            <a:endParaRPr lang="en-GB" sz="1400" dirty="0">
              <a:solidFill>
                <a:srgbClr val="002060"/>
              </a:solidFill>
            </a:endParaRPr>
          </a:p>
        </p:txBody>
      </p:sp>
      <p:pic>
        <p:nvPicPr>
          <p:cNvPr id="2" name="Picture 1"/>
          <p:cNvPicPr>
            <a:picLocks noChangeAspect="1"/>
          </p:cNvPicPr>
          <p:nvPr/>
        </p:nvPicPr>
        <p:blipFill>
          <a:blip r:embed="rId4"/>
          <a:stretch>
            <a:fillRect/>
          </a:stretch>
        </p:blipFill>
        <p:spPr>
          <a:xfrm>
            <a:off x="7352243" y="117693"/>
            <a:ext cx="3084848" cy="2076867"/>
          </a:xfrm>
          <a:prstGeom prst="rect">
            <a:avLst/>
          </a:prstGeom>
        </p:spPr>
      </p:pic>
      <p:sp>
        <p:nvSpPr>
          <p:cNvPr id="8" name="Rounded Rectangle 7"/>
          <p:cNvSpPr/>
          <p:nvPr/>
        </p:nvSpPr>
        <p:spPr>
          <a:xfrm>
            <a:off x="8288641" y="75110"/>
            <a:ext cx="2213378" cy="4831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002060"/>
                </a:solidFill>
              </a:rPr>
              <a:t>Supporting charities like T4U Christmas Shoebox.</a:t>
            </a:r>
            <a:endParaRPr lang="en-GB" sz="1400" dirty="0">
              <a:solidFill>
                <a:srgbClr val="002060"/>
              </a:solidFill>
            </a:endParaRPr>
          </a:p>
        </p:txBody>
      </p:sp>
      <p:pic>
        <p:nvPicPr>
          <p:cNvPr id="2050" name="Picture 2" descr="IMG_83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5583" y="3487846"/>
            <a:ext cx="2692278" cy="333280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452553" y="6414856"/>
            <a:ext cx="2213378" cy="3807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002060"/>
                </a:solidFill>
              </a:rPr>
              <a:t>Learning in creative ways.</a:t>
            </a:r>
            <a:endParaRPr lang="en-GB" sz="1400" dirty="0">
              <a:solidFill>
                <a:srgbClr val="002060"/>
              </a:solidFill>
            </a:endParaRPr>
          </a:p>
        </p:txBody>
      </p:sp>
      <p:pic>
        <p:nvPicPr>
          <p:cNvPr id="2052" name="Picture 4" descr="IMG_83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651" y="4013141"/>
            <a:ext cx="2031640" cy="278724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7010786" y="6300586"/>
            <a:ext cx="2413055" cy="5384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rgbClr val="002060"/>
                </a:solidFill>
              </a:rPr>
              <a:t>Staff offering a wide range of extra curricular clubs to spark interest..</a:t>
            </a:r>
            <a:endParaRPr lang="en-GB" sz="1200" dirty="0">
              <a:solidFill>
                <a:srgbClr val="002060"/>
              </a:solidFill>
            </a:endParaRPr>
          </a:p>
        </p:txBody>
      </p:sp>
      <p:pic>
        <p:nvPicPr>
          <p:cNvPr id="2054" name="Picture 6" descr="IMG_833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52243" y="2268277"/>
            <a:ext cx="3084847" cy="1668671"/>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7747866" y="3706485"/>
            <a:ext cx="2689224" cy="460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002060"/>
                </a:solidFill>
              </a:rPr>
              <a:t>Celebrating topical events such as Black History Month.</a:t>
            </a:r>
            <a:endParaRPr lang="en-GB" sz="1400" dirty="0">
              <a:solidFill>
                <a:srgbClr val="002060"/>
              </a:solidFill>
            </a:endParaRPr>
          </a:p>
        </p:txBody>
      </p:sp>
      <p:pic>
        <p:nvPicPr>
          <p:cNvPr id="3" name="Picture 2" descr="IMG_834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53398" y="4231212"/>
            <a:ext cx="2332474" cy="231932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10761472" y="2620189"/>
            <a:ext cx="1430528" cy="15472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002060"/>
                </a:solidFill>
              </a:rPr>
              <a:t>Learning out in the community, making connections with local businesses.</a:t>
            </a:r>
            <a:endParaRPr lang="en-GB" sz="1400" dirty="0">
              <a:solidFill>
                <a:srgbClr val="002060"/>
              </a:solidFill>
            </a:endParaRPr>
          </a:p>
        </p:txBody>
      </p:sp>
    </p:spTree>
    <p:extLst>
      <p:ext uri="{BB962C8B-B14F-4D97-AF65-F5344CB8AC3E}">
        <p14:creationId xmlns:p14="http://schemas.microsoft.com/office/powerpoint/2010/main" val="1065551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600662704"/>
              </p:ext>
            </p:extLst>
          </p:nvPr>
        </p:nvGraphicFramePr>
        <p:xfrm>
          <a:off x="2682240" y="320040"/>
          <a:ext cx="9306560" cy="6260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rot="16200000">
            <a:off x="-1409424" y="1999180"/>
            <a:ext cx="5404172" cy="2585323"/>
          </a:xfrm>
          <a:prstGeom prst="rect">
            <a:avLst/>
          </a:prstGeom>
          <a:noFill/>
        </p:spPr>
        <p:txBody>
          <a:bodyPr wrap="none" lIns="91440" tIns="45720" rIns="91440" bIns="45720">
            <a:spAutoFit/>
          </a:bodyPr>
          <a:lstStyle/>
          <a:p>
            <a:pPr algn="ctr"/>
            <a:r>
              <a:rPr lang="en-US" sz="5400" b="0" cap="none" spc="0" dirty="0" smtClean="0">
                <a:ln w="0"/>
                <a:solidFill>
                  <a:srgbClr val="002060"/>
                </a:solidFill>
                <a:effectLst>
                  <a:reflection blurRad="6350" stA="53000" endA="300" endPos="35500" dir="5400000" sy="-90000" algn="bl" rotWithShape="0"/>
                </a:effectLst>
              </a:rPr>
              <a:t>The Four Purposes</a:t>
            </a:r>
          </a:p>
          <a:p>
            <a:pPr algn="ctr"/>
            <a:r>
              <a:rPr lang="en-US" sz="5400" dirty="0" smtClean="0">
                <a:ln w="0"/>
                <a:solidFill>
                  <a:srgbClr val="002060"/>
                </a:solidFill>
                <a:effectLst>
                  <a:reflection blurRad="6350" stA="53000" endA="300" endPos="35500" dir="5400000" sy="-90000" algn="bl" rotWithShape="0"/>
                </a:effectLst>
              </a:rPr>
              <a:t>Of the Curriculum</a:t>
            </a:r>
          </a:p>
          <a:p>
            <a:pPr algn="ctr"/>
            <a:r>
              <a:rPr lang="en-US" sz="5400" b="0" cap="none" spc="0" dirty="0" smtClean="0">
                <a:ln w="0"/>
                <a:solidFill>
                  <a:srgbClr val="002060"/>
                </a:solidFill>
                <a:effectLst>
                  <a:reflection blurRad="6350" stA="53000" endA="300" endPos="35500" dir="5400000" sy="-90000" algn="bl" rotWithShape="0"/>
                </a:effectLst>
              </a:rPr>
              <a:t>For Wales</a:t>
            </a:r>
            <a:endParaRPr lang="en-US" sz="5400" b="0" cap="none" spc="0" dirty="0">
              <a:ln w="0"/>
              <a:solidFill>
                <a:srgbClr val="002060"/>
              </a:solidFill>
              <a:effectLst>
                <a:reflection blurRad="6350" stA="53000" endA="300" endPos="35500" dir="5400000" sy="-90000" algn="bl" rotWithShape="0"/>
              </a:effectLst>
            </a:endParaRPr>
          </a:p>
        </p:txBody>
      </p:sp>
      <p:pic>
        <p:nvPicPr>
          <p:cNvPr id="6"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5324" y="2486553"/>
            <a:ext cx="1927225" cy="192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50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68" y="-50798"/>
            <a:ext cx="6003135" cy="6586418"/>
          </a:xfrm>
          <a:prstGeom prst="rect">
            <a:avLst/>
          </a:prstGeom>
          <a:noFill/>
        </p:spPr>
        <p:txBody>
          <a:bodyPr wrap="square" rtlCol="0">
            <a:spAutoFit/>
          </a:bodyPr>
          <a:lstStyle/>
          <a:p>
            <a:r>
              <a:rPr lang="en-GB" sz="3200" b="1" dirty="0" smtClean="0">
                <a:solidFill>
                  <a:srgbClr val="002060"/>
                </a:solidFill>
                <a:latin typeface="Arial Narrow" panose="020B0606020202030204" pitchFamily="34" charset="0"/>
              </a:rPr>
              <a:t>Our Values</a:t>
            </a:r>
          </a:p>
          <a:p>
            <a:endParaRPr lang="en-GB" sz="2600" b="1" dirty="0" smtClean="0">
              <a:solidFill>
                <a:srgbClr val="002060"/>
              </a:solidFill>
              <a:latin typeface="Arial Narrow" panose="020B0606020202030204" pitchFamily="34" charset="0"/>
            </a:endParaRPr>
          </a:p>
          <a:p>
            <a:r>
              <a:rPr lang="en-GB" sz="2600" dirty="0" smtClean="0">
                <a:solidFill>
                  <a:schemeClr val="accent5"/>
                </a:solidFill>
                <a:latin typeface="Arial Narrow" panose="020B0606020202030204" pitchFamily="34" charset="0"/>
              </a:rPr>
              <a:t>A St Joseph’s, the</a:t>
            </a:r>
            <a:r>
              <a:rPr lang="en-GB" sz="2600" dirty="0">
                <a:solidFill>
                  <a:schemeClr val="accent5"/>
                </a:solidFill>
                <a:latin typeface="Arial Narrow" panose="020B0606020202030204" pitchFamily="34" charset="0"/>
              </a:rPr>
              <a:t> </a:t>
            </a:r>
            <a:r>
              <a:rPr lang="en-GB" sz="2600" b="1" dirty="0">
                <a:solidFill>
                  <a:srgbClr val="002060"/>
                </a:solidFill>
                <a:latin typeface="Arial Narrow" panose="020B0606020202030204" pitchFamily="34" charset="0"/>
              </a:rPr>
              <a:t>Gospel Values</a:t>
            </a:r>
            <a:r>
              <a:rPr lang="en-GB" sz="2600" dirty="0">
                <a:solidFill>
                  <a:schemeClr val="accent5"/>
                </a:solidFill>
                <a:latin typeface="Arial Narrow" panose="020B0606020202030204" pitchFamily="34" charset="0"/>
              </a:rPr>
              <a:t> are embedded across the school and permeate everything we do. We focus </a:t>
            </a:r>
            <a:r>
              <a:rPr lang="en-GB" sz="2600">
                <a:solidFill>
                  <a:schemeClr val="accent5"/>
                </a:solidFill>
                <a:latin typeface="Arial Narrow" panose="020B0606020202030204" pitchFamily="34" charset="0"/>
              </a:rPr>
              <a:t>on </a:t>
            </a:r>
            <a:r>
              <a:rPr lang="en-GB" sz="2600" smtClean="0">
                <a:solidFill>
                  <a:schemeClr val="accent5"/>
                </a:solidFill>
                <a:latin typeface="Arial Narrow" panose="020B0606020202030204" pitchFamily="34" charset="0"/>
              </a:rPr>
              <a:t>eight </a:t>
            </a:r>
            <a:r>
              <a:rPr lang="en-GB" sz="2600" dirty="0">
                <a:solidFill>
                  <a:schemeClr val="accent5"/>
                </a:solidFill>
                <a:latin typeface="Arial Narrow" panose="020B0606020202030204" pitchFamily="34" charset="0"/>
              </a:rPr>
              <a:t>core Gospel </a:t>
            </a:r>
            <a:r>
              <a:rPr lang="en-GB" sz="2600" dirty="0" smtClean="0">
                <a:solidFill>
                  <a:schemeClr val="accent5"/>
                </a:solidFill>
                <a:latin typeface="Arial Narrow" panose="020B0606020202030204" pitchFamily="34" charset="0"/>
              </a:rPr>
              <a:t>Values. </a:t>
            </a:r>
          </a:p>
          <a:p>
            <a:endParaRPr lang="en-GB" sz="2600" dirty="0" smtClean="0">
              <a:solidFill>
                <a:schemeClr val="accent5"/>
              </a:solidFill>
              <a:latin typeface="Arial Narrow" panose="020B0606020202030204" pitchFamily="34" charset="0"/>
            </a:endParaRPr>
          </a:p>
          <a:p>
            <a:r>
              <a:rPr lang="en-GB" sz="2600" dirty="0" smtClean="0">
                <a:solidFill>
                  <a:schemeClr val="accent5"/>
                </a:solidFill>
                <a:latin typeface="Arial Narrow" panose="020B0606020202030204" pitchFamily="34" charset="0"/>
              </a:rPr>
              <a:t>We strive to live out our motto – Grow in Love. Jesus taught us the new commandment was to ‘love one another’ and we believe that by living out these Gospel Values in our everyday lives, they will help us to Grow in Love together.</a:t>
            </a:r>
          </a:p>
          <a:p>
            <a:endParaRPr lang="en-GB" sz="2600" dirty="0" smtClean="0">
              <a:solidFill>
                <a:schemeClr val="accent5"/>
              </a:solidFill>
              <a:latin typeface="Arial Narrow" panose="020B0606020202030204" pitchFamily="34" charset="0"/>
            </a:endParaRPr>
          </a:p>
          <a:p>
            <a:r>
              <a:rPr lang="en-GB" sz="2600" dirty="0" smtClean="0">
                <a:solidFill>
                  <a:schemeClr val="accent5"/>
                </a:solidFill>
                <a:latin typeface="Arial Narrow" panose="020B0606020202030204" pitchFamily="34" charset="0"/>
              </a:rPr>
              <a:t>Together with our vision and mission statements, our values help form our collective identity.</a:t>
            </a:r>
            <a:endParaRPr lang="en-GB" sz="2600" dirty="0">
              <a:solidFill>
                <a:schemeClr val="accent5"/>
              </a:solidFill>
              <a:latin typeface="Arial Narrow" panose="020B0606020202030204" pitchFamily="34" charset="0"/>
            </a:endParaRPr>
          </a:p>
        </p:txBody>
      </p:sp>
      <p:pic>
        <p:nvPicPr>
          <p:cNvPr id="6"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9985" y="-15227"/>
            <a:ext cx="2277384" cy="2277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olorful Natural Tree Vector Clipart image - Free stock photo - Public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050" y="13466"/>
            <a:ext cx="5628627" cy="6858000"/>
          </a:xfrm>
          <a:prstGeom prst="rect">
            <a:avLst/>
          </a:prstGeom>
        </p:spPr>
      </p:pic>
      <p:pic>
        <p:nvPicPr>
          <p:cNvPr id="3" name="Picture 2" descr="Public Domain Clip Art Image | Illustration of a green leaf | I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833008">
            <a:off x="5978207" y="3021209"/>
            <a:ext cx="996841" cy="1246571"/>
          </a:xfrm>
          <a:prstGeom prst="rect">
            <a:avLst/>
          </a:prstGeom>
        </p:spPr>
      </p:pic>
      <p:pic>
        <p:nvPicPr>
          <p:cNvPr id="10" name="Picture 9" descr="Public Domain Clip Art Image | Illustration of a green leaf | I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719412">
            <a:off x="9716612" y="721001"/>
            <a:ext cx="996233" cy="1245811"/>
          </a:xfrm>
          <a:prstGeom prst="rect">
            <a:avLst/>
          </a:prstGeom>
        </p:spPr>
      </p:pic>
      <p:pic>
        <p:nvPicPr>
          <p:cNvPr id="12" name="Picture 11" descr="Public Domain Clip Art Image | Illustration of a green leaf | ID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89665">
            <a:off x="6238625" y="325770"/>
            <a:ext cx="1037410" cy="1297304"/>
          </a:xfrm>
          <a:prstGeom prst="rect">
            <a:avLst/>
          </a:prstGeom>
        </p:spPr>
      </p:pic>
      <p:pic>
        <p:nvPicPr>
          <p:cNvPr id="13" name="Picture 12" descr="Public Domain Clip Art Image | Illustration of a green leaf | ID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521231">
            <a:off x="9539602" y="1891473"/>
            <a:ext cx="939332" cy="1174655"/>
          </a:xfrm>
          <a:prstGeom prst="rect">
            <a:avLst/>
          </a:prstGeom>
        </p:spPr>
      </p:pic>
      <p:pic>
        <p:nvPicPr>
          <p:cNvPr id="14" name="Picture 13" descr="Public Domain Clip Art Image | Illustration of a green leaf | ID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887945">
            <a:off x="6873560" y="1813827"/>
            <a:ext cx="943588" cy="1179977"/>
          </a:xfrm>
          <a:prstGeom prst="rect">
            <a:avLst/>
          </a:prstGeom>
        </p:spPr>
      </p:pic>
      <p:pic>
        <p:nvPicPr>
          <p:cNvPr id="15" name="Picture 14" descr="Public Domain Clip Art Image | Illustration of a green leaf | ID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496751">
            <a:off x="7875259" y="149452"/>
            <a:ext cx="937923" cy="1172893"/>
          </a:xfrm>
          <a:prstGeom prst="rect">
            <a:avLst/>
          </a:prstGeom>
        </p:spPr>
      </p:pic>
      <p:pic>
        <p:nvPicPr>
          <p:cNvPr id="16" name="Picture 15" descr="Public Domain Clip Art Image | Illustration of a green leaf | ID ..."/>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020483">
            <a:off x="9417403" y="3395632"/>
            <a:ext cx="974322" cy="1218411"/>
          </a:xfrm>
          <a:prstGeom prst="rect">
            <a:avLst/>
          </a:prstGeom>
        </p:spPr>
      </p:pic>
      <p:sp>
        <p:nvSpPr>
          <p:cNvPr id="17" name="Heart 16"/>
          <p:cNvSpPr/>
          <p:nvPr/>
        </p:nvSpPr>
        <p:spPr>
          <a:xfrm>
            <a:off x="7598806" y="1254926"/>
            <a:ext cx="2041553" cy="1692228"/>
          </a:xfrm>
          <a:prstGeom prst="hear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t>Love</a:t>
            </a:r>
            <a:endParaRPr lang="en-GB" b="1" dirty="0"/>
          </a:p>
        </p:txBody>
      </p:sp>
      <p:sp>
        <p:nvSpPr>
          <p:cNvPr id="19" name="TextBox 18"/>
          <p:cNvSpPr txBox="1"/>
          <p:nvPr/>
        </p:nvSpPr>
        <p:spPr>
          <a:xfrm>
            <a:off x="6165075" y="870530"/>
            <a:ext cx="1083456" cy="276999"/>
          </a:xfrm>
          <a:prstGeom prst="rect">
            <a:avLst/>
          </a:prstGeom>
          <a:noFill/>
        </p:spPr>
        <p:txBody>
          <a:bodyPr wrap="square" rtlCol="0">
            <a:spAutoFit/>
          </a:bodyPr>
          <a:lstStyle/>
          <a:p>
            <a:pPr algn="ctr"/>
            <a:r>
              <a:rPr lang="en-GB" sz="1200" dirty="0" smtClean="0">
                <a:solidFill>
                  <a:schemeClr val="bg1"/>
                </a:solidFill>
              </a:rPr>
              <a:t>Forgiveness</a:t>
            </a:r>
            <a:endParaRPr lang="en-GB" sz="1200" dirty="0">
              <a:solidFill>
                <a:schemeClr val="bg1"/>
              </a:solidFill>
            </a:endParaRPr>
          </a:p>
        </p:txBody>
      </p:sp>
      <p:sp>
        <p:nvSpPr>
          <p:cNvPr id="20" name="TextBox 19"/>
          <p:cNvSpPr txBox="1"/>
          <p:nvPr/>
        </p:nvSpPr>
        <p:spPr>
          <a:xfrm>
            <a:off x="7737192" y="567689"/>
            <a:ext cx="1083456" cy="276999"/>
          </a:xfrm>
          <a:prstGeom prst="rect">
            <a:avLst/>
          </a:prstGeom>
          <a:noFill/>
        </p:spPr>
        <p:txBody>
          <a:bodyPr wrap="square" rtlCol="0">
            <a:spAutoFit/>
          </a:bodyPr>
          <a:lstStyle/>
          <a:p>
            <a:pPr algn="ctr"/>
            <a:r>
              <a:rPr lang="en-GB" sz="1200" dirty="0" smtClean="0">
                <a:solidFill>
                  <a:schemeClr val="bg1"/>
                </a:solidFill>
              </a:rPr>
              <a:t>Respect</a:t>
            </a:r>
            <a:endParaRPr lang="en-GB" sz="1200" dirty="0">
              <a:solidFill>
                <a:schemeClr val="bg1"/>
              </a:solidFill>
            </a:endParaRPr>
          </a:p>
        </p:txBody>
      </p:sp>
      <p:sp>
        <p:nvSpPr>
          <p:cNvPr id="21" name="TextBox 20"/>
          <p:cNvSpPr txBox="1"/>
          <p:nvPr/>
        </p:nvSpPr>
        <p:spPr>
          <a:xfrm>
            <a:off x="9757930" y="1096658"/>
            <a:ext cx="1083456" cy="276999"/>
          </a:xfrm>
          <a:prstGeom prst="rect">
            <a:avLst/>
          </a:prstGeom>
          <a:noFill/>
        </p:spPr>
        <p:txBody>
          <a:bodyPr wrap="square" rtlCol="0">
            <a:spAutoFit/>
          </a:bodyPr>
          <a:lstStyle/>
          <a:p>
            <a:pPr algn="ctr"/>
            <a:r>
              <a:rPr lang="en-GB" sz="1200" dirty="0" smtClean="0">
                <a:solidFill>
                  <a:schemeClr val="bg1"/>
                </a:solidFill>
              </a:rPr>
              <a:t>Honesty</a:t>
            </a:r>
            <a:endParaRPr lang="en-GB" sz="1200" dirty="0">
              <a:solidFill>
                <a:schemeClr val="bg1"/>
              </a:solidFill>
            </a:endParaRPr>
          </a:p>
        </p:txBody>
      </p:sp>
      <p:sp>
        <p:nvSpPr>
          <p:cNvPr id="22" name="TextBox 21"/>
          <p:cNvSpPr txBox="1"/>
          <p:nvPr/>
        </p:nvSpPr>
        <p:spPr>
          <a:xfrm>
            <a:off x="6800230" y="2330055"/>
            <a:ext cx="1083456" cy="276999"/>
          </a:xfrm>
          <a:prstGeom prst="rect">
            <a:avLst/>
          </a:prstGeom>
          <a:noFill/>
        </p:spPr>
        <p:txBody>
          <a:bodyPr wrap="square" rtlCol="0">
            <a:spAutoFit/>
          </a:bodyPr>
          <a:lstStyle/>
          <a:p>
            <a:pPr algn="ctr"/>
            <a:r>
              <a:rPr lang="en-GB" sz="1200" dirty="0" smtClean="0">
                <a:solidFill>
                  <a:schemeClr val="bg1"/>
                </a:solidFill>
              </a:rPr>
              <a:t>Faith</a:t>
            </a:r>
            <a:endParaRPr lang="en-GB" sz="1200" dirty="0">
              <a:solidFill>
                <a:schemeClr val="bg1"/>
              </a:solidFill>
            </a:endParaRPr>
          </a:p>
        </p:txBody>
      </p:sp>
      <p:sp>
        <p:nvSpPr>
          <p:cNvPr id="23" name="TextBox 22"/>
          <p:cNvSpPr txBox="1"/>
          <p:nvPr/>
        </p:nvSpPr>
        <p:spPr>
          <a:xfrm>
            <a:off x="5959332" y="3580191"/>
            <a:ext cx="1083456" cy="276999"/>
          </a:xfrm>
          <a:prstGeom prst="rect">
            <a:avLst/>
          </a:prstGeom>
          <a:noFill/>
        </p:spPr>
        <p:txBody>
          <a:bodyPr wrap="square" rtlCol="0">
            <a:spAutoFit/>
          </a:bodyPr>
          <a:lstStyle/>
          <a:p>
            <a:pPr algn="ctr"/>
            <a:r>
              <a:rPr lang="en-GB" sz="1200" dirty="0" smtClean="0">
                <a:solidFill>
                  <a:schemeClr val="bg1"/>
                </a:solidFill>
              </a:rPr>
              <a:t>Serving</a:t>
            </a:r>
            <a:endParaRPr lang="en-GB" sz="1200" dirty="0">
              <a:solidFill>
                <a:schemeClr val="bg1"/>
              </a:solidFill>
            </a:endParaRPr>
          </a:p>
        </p:txBody>
      </p:sp>
      <p:sp>
        <p:nvSpPr>
          <p:cNvPr id="24" name="TextBox 23"/>
          <p:cNvSpPr txBox="1"/>
          <p:nvPr/>
        </p:nvSpPr>
        <p:spPr>
          <a:xfrm>
            <a:off x="9576828" y="2321467"/>
            <a:ext cx="1083456" cy="276999"/>
          </a:xfrm>
          <a:prstGeom prst="rect">
            <a:avLst/>
          </a:prstGeom>
          <a:noFill/>
        </p:spPr>
        <p:txBody>
          <a:bodyPr wrap="square" rtlCol="0">
            <a:spAutoFit/>
          </a:bodyPr>
          <a:lstStyle/>
          <a:p>
            <a:pPr algn="ctr"/>
            <a:r>
              <a:rPr lang="en-GB" sz="1200" dirty="0" smtClean="0">
                <a:solidFill>
                  <a:schemeClr val="bg1"/>
                </a:solidFill>
              </a:rPr>
              <a:t>Fairness</a:t>
            </a:r>
            <a:endParaRPr lang="en-GB" sz="1200" dirty="0">
              <a:solidFill>
                <a:schemeClr val="bg1"/>
              </a:solidFill>
            </a:endParaRPr>
          </a:p>
        </p:txBody>
      </p:sp>
      <p:sp>
        <p:nvSpPr>
          <p:cNvPr id="26" name="TextBox 25"/>
          <p:cNvSpPr txBox="1"/>
          <p:nvPr/>
        </p:nvSpPr>
        <p:spPr>
          <a:xfrm>
            <a:off x="9450621" y="3910117"/>
            <a:ext cx="1083456" cy="276999"/>
          </a:xfrm>
          <a:prstGeom prst="rect">
            <a:avLst/>
          </a:prstGeom>
          <a:noFill/>
        </p:spPr>
        <p:txBody>
          <a:bodyPr wrap="square" rtlCol="0">
            <a:spAutoFit/>
          </a:bodyPr>
          <a:lstStyle/>
          <a:p>
            <a:pPr algn="ctr"/>
            <a:r>
              <a:rPr lang="en-GB" sz="1200" dirty="0" smtClean="0">
                <a:solidFill>
                  <a:schemeClr val="bg1"/>
                </a:solidFill>
              </a:rPr>
              <a:t>Unity</a:t>
            </a:r>
            <a:endParaRPr lang="en-GB" sz="1200" dirty="0">
              <a:solidFill>
                <a:schemeClr val="bg1"/>
              </a:solidFill>
            </a:endParaRPr>
          </a:p>
        </p:txBody>
      </p:sp>
    </p:spTree>
    <p:extLst>
      <p:ext uri="{BB962C8B-B14F-4D97-AF65-F5344CB8AC3E}">
        <p14:creationId xmlns:p14="http://schemas.microsoft.com/office/powerpoint/2010/main" val="791799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4064000" cy="725398"/>
          </a:xfrm>
        </p:spPr>
        <p:txBody>
          <a:bodyPr/>
          <a:lstStyle/>
          <a:p>
            <a:r>
              <a:rPr lang="en-GB" b="1" dirty="0" smtClean="0"/>
              <a:t>Learning Powers</a:t>
            </a:r>
            <a:endParaRPr lang="en-GB" b="1" dirty="0"/>
          </a:p>
        </p:txBody>
      </p:sp>
      <p:sp>
        <p:nvSpPr>
          <p:cNvPr id="4" name="TextBox 3"/>
          <p:cNvSpPr txBox="1"/>
          <p:nvPr/>
        </p:nvSpPr>
        <p:spPr>
          <a:xfrm>
            <a:off x="3699411" y="12527"/>
            <a:ext cx="8492589" cy="923330"/>
          </a:xfrm>
          <a:prstGeom prst="rect">
            <a:avLst/>
          </a:prstGeom>
          <a:noFill/>
        </p:spPr>
        <p:txBody>
          <a:bodyPr wrap="square" rtlCol="0">
            <a:spAutoFit/>
          </a:bodyPr>
          <a:lstStyle/>
          <a:p>
            <a:r>
              <a:rPr lang="en-GB" dirty="0" smtClean="0">
                <a:solidFill>
                  <a:schemeClr val="accent1">
                    <a:lumMod val="50000"/>
                  </a:schemeClr>
                </a:solidFill>
              </a:rPr>
              <a:t>Here in St. Joseph’s we follow the Shirley Clarke approach, encouraging a positive mind-set to our academic studies. The Learning Powers are promoted in each class and the children use them to help motivate them when completing tasks and challenges.</a:t>
            </a:r>
            <a:endParaRPr lang="en-GB" dirty="0">
              <a:solidFill>
                <a:schemeClr val="accent1">
                  <a:lumMod val="50000"/>
                </a:schemeClr>
              </a:solidFil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174" b="89889" l="7484" r="89882"/>
                    </a14:imgEffect>
                  </a14:imgLayer>
                </a14:imgProps>
              </a:ext>
              <a:ext uri="{28A0092B-C50C-407E-A947-70E740481C1C}">
                <a14:useLocalDpi xmlns:a14="http://schemas.microsoft.com/office/drawing/2010/main" val="0"/>
              </a:ext>
            </a:extLst>
          </a:blip>
          <a:stretch>
            <a:fillRect/>
          </a:stretch>
        </p:blipFill>
        <p:spPr>
          <a:xfrm rot="16200000">
            <a:off x="-447421" y="547779"/>
            <a:ext cx="2639282" cy="1971316"/>
          </a:xfrm>
          <a:prstGeom prst="rect">
            <a:avLst/>
          </a:prstGeom>
        </p:spPr>
      </p:pic>
      <p:sp>
        <p:nvSpPr>
          <p:cNvPr id="7" name="Explosion 1 6"/>
          <p:cNvSpPr/>
          <p:nvPr/>
        </p:nvSpPr>
        <p:spPr>
          <a:xfrm rot="21144540">
            <a:off x="112311" y="1857252"/>
            <a:ext cx="3500749" cy="2010505"/>
          </a:xfrm>
          <a:prstGeom prst="irregularSeal1">
            <a:avLst/>
          </a:prstGeom>
          <a:solidFill>
            <a:srgbClr val="FFC000"/>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bg1"/>
                </a:solidFill>
                <a:latin typeface="Segoe Print" panose="02000600000000000000" pitchFamily="2" charset="0"/>
              </a:rPr>
              <a:t>Concentrate</a:t>
            </a:r>
          </a:p>
          <a:p>
            <a:pPr algn="ctr"/>
            <a:r>
              <a:rPr lang="en-GB" sz="1200" dirty="0">
                <a:solidFill>
                  <a:schemeClr val="tx1"/>
                </a:solidFill>
                <a:latin typeface="Segoe Print" panose="02000600000000000000" pitchFamily="2" charset="0"/>
              </a:rPr>
              <a:t>Canolbwyntiwch</a:t>
            </a: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3853" b="89930" l="7260" r="91825"/>
                    </a14:imgEffect>
                  </a14:imgLayer>
                </a14:imgProps>
              </a:ext>
              <a:ext uri="{28A0092B-C50C-407E-A947-70E740481C1C}">
                <a14:useLocalDpi xmlns:a14="http://schemas.microsoft.com/office/drawing/2010/main" val="0"/>
              </a:ext>
            </a:extLst>
          </a:blip>
          <a:stretch>
            <a:fillRect/>
          </a:stretch>
        </p:blipFill>
        <p:spPr>
          <a:xfrm rot="16200000">
            <a:off x="1789220" y="1158279"/>
            <a:ext cx="3731643" cy="2787215"/>
          </a:xfrm>
          <a:prstGeom prst="rect">
            <a:avLst/>
          </a:prstGeom>
        </p:spPr>
      </p:pic>
      <p:sp>
        <p:nvSpPr>
          <p:cNvPr id="9" name="Explosion 1 8"/>
          <p:cNvSpPr/>
          <p:nvPr/>
        </p:nvSpPr>
        <p:spPr>
          <a:xfrm rot="20764737">
            <a:off x="3378887" y="1648179"/>
            <a:ext cx="3672528" cy="1889387"/>
          </a:xfrm>
          <a:prstGeom prst="irregularSeal1">
            <a:avLst/>
          </a:prstGeom>
          <a:solidFill>
            <a:srgbClr val="1AF10F"/>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egoe Print" panose="02000600000000000000" pitchFamily="2" charset="0"/>
              </a:rPr>
              <a:t>Don’t Give Up!</a:t>
            </a:r>
          </a:p>
          <a:p>
            <a:pPr algn="ctr"/>
            <a:r>
              <a:rPr lang="en-GB" dirty="0">
                <a:solidFill>
                  <a:schemeClr val="tx1"/>
                </a:solidFill>
                <a:latin typeface="Segoe Print" panose="02000600000000000000" pitchFamily="2" charset="0"/>
              </a:rPr>
              <a:t> </a:t>
            </a:r>
            <a:r>
              <a:rPr lang="en-GB" dirty="0" err="1">
                <a:solidFill>
                  <a:schemeClr val="tx1"/>
                </a:solidFill>
                <a:latin typeface="Segoe Print" panose="02000600000000000000" pitchFamily="2" charset="0"/>
              </a:rPr>
              <a:t>Daliwch</a:t>
            </a:r>
            <a:r>
              <a:rPr lang="en-GB" dirty="0">
                <a:solidFill>
                  <a:schemeClr val="tx1"/>
                </a:solidFill>
                <a:latin typeface="Segoe Print" panose="02000600000000000000" pitchFamily="2" charset="0"/>
              </a:rPr>
              <a:t> </a:t>
            </a:r>
            <a:r>
              <a:rPr lang="en-GB" dirty="0" err="1">
                <a:solidFill>
                  <a:schemeClr val="tx1"/>
                </a:solidFill>
                <a:latin typeface="Segoe Print" panose="02000600000000000000" pitchFamily="2" charset="0"/>
              </a:rPr>
              <a:t>ati</a:t>
            </a:r>
            <a:r>
              <a:rPr lang="en-GB" dirty="0">
                <a:solidFill>
                  <a:schemeClr val="tx1"/>
                </a:solidFill>
                <a:latin typeface="Segoe Print" panose="02000600000000000000" pitchFamily="2" charset="0"/>
              </a:rPr>
              <a:t>! </a:t>
            </a:r>
          </a:p>
        </p:txBody>
      </p:sp>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ackgroundRemoval t="9733" b="100000" l="64" r="99228">
                        <a14:foregroundMark x1="7465" y1="34798" x2="64" y2="34798"/>
                        <a14:foregroundMark x1="48520" y1="92162" x2="51673" y2="96641"/>
                        <a14:foregroundMark x1="51673" y1="96641" x2="55405" y2="96641"/>
                        <a14:foregroundMark x1="55405" y1="96641" x2="53925" y2="93196"/>
                      </a14:backgroundRemoval>
                    </a14:imgEffect>
                  </a14:imgLayer>
                </a14:imgProps>
              </a:ext>
              <a:ext uri="{28A0092B-C50C-407E-A947-70E740481C1C}">
                <a14:useLocalDpi xmlns:a14="http://schemas.microsoft.com/office/drawing/2010/main" val="0"/>
              </a:ext>
            </a:extLst>
          </a:blip>
          <a:stretch>
            <a:fillRect/>
          </a:stretch>
        </p:blipFill>
        <p:spPr>
          <a:xfrm rot="5400000">
            <a:off x="-475535" y="3573490"/>
            <a:ext cx="3356570" cy="2507067"/>
          </a:xfrm>
          <a:prstGeom prst="rect">
            <a:avLst/>
          </a:prstGeom>
        </p:spPr>
      </p:pic>
      <p:sp>
        <p:nvSpPr>
          <p:cNvPr id="11" name="Explosion 1 10"/>
          <p:cNvSpPr/>
          <p:nvPr/>
        </p:nvSpPr>
        <p:spPr>
          <a:xfrm rot="885846">
            <a:off x="-4132" y="4668566"/>
            <a:ext cx="3428913" cy="2572339"/>
          </a:xfrm>
          <a:prstGeom prst="irregularSeal1">
            <a:avLst/>
          </a:prstGeom>
          <a:solidFill>
            <a:srgbClr val="FF0000"/>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latin typeface="Segoe Print" panose="02000600000000000000" pitchFamily="2" charset="0"/>
              </a:rPr>
              <a:t>Be Co-operative</a:t>
            </a:r>
          </a:p>
          <a:p>
            <a:pPr algn="ctr"/>
            <a:r>
              <a:rPr lang="en-GB" sz="1600" dirty="0" smtClean="0">
                <a:solidFill>
                  <a:schemeClr val="bg1"/>
                </a:solidFill>
                <a:latin typeface="Segoe Print" panose="02000600000000000000" pitchFamily="2" charset="0"/>
              </a:rPr>
              <a:t> </a:t>
            </a:r>
            <a:r>
              <a:rPr lang="en-GB" sz="1600" dirty="0" err="1">
                <a:solidFill>
                  <a:schemeClr val="tx1"/>
                </a:solidFill>
                <a:latin typeface="Segoe Print" panose="02000600000000000000" pitchFamily="2" charset="0"/>
              </a:rPr>
              <a:t>Gweithiwch</a:t>
            </a:r>
            <a:r>
              <a:rPr lang="en-GB" sz="1600" dirty="0">
                <a:solidFill>
                  <a:schemeClr val="tx1"/>
                </a:solidFill>
                <a:latin typeface="Segoe Print" panose="02000600000000000000" pitchFamily="2" charset="0"/>
              </a:rPr>
              <a:t> </a:t>
            </a:r>
            <a:r>
              <a:rPr lang="en-GB" sz="1600" dirty="0" err="1">
                <a:solidFill>
                  <a:schemeClr val="tx1"/>
                </a:solidFill>
                <a:latin typeface="Segoe Print" panose="02000600000000000000" pitchFamily="2" charset="0"/>
              </a:rPr>
              <a:t>efo’ch</a:t>
            </a:r>
            <a:r>
              <a:rPr lang="en-GB" sz="1600" dirty="0">
                <a:solidFill>
                  <a:schemeClr val="tx1"/>
                </a:solidFill>
                <a:latin typeface="Segoe Print" panose="02000600000000000000" pitchFamily="2" charset="0"/>
              </a:rPr>
              <a:t> </a:t>
            </a:r>
            <a:r>
              <a:rPr lang="en-GB" sz="1600" dirty="0" err="1">
                <a:solidFill>
                  <a:schemeClr val="tx1"/>
                </a:solidFill>
                <a:latin typeface="Segoe Print" panose="02000600000000000000" pitchFamily="2" charset="0"/>
              </a:rPr>
              <a:t>gilydd</a:t>
            </a:r>
            <a:endParaRPr lang="en-GB" sz="1600" dirty="0">
              <a:solidFill>
                <a:schemeClr val="tx1"/>
              </a:solidFill>
              <a:latin typeface="Segoe Print" panose="02000600000000000000" pitchFamily="2" charset="0"/>
            </a:endParaRPr>
          </a:p>
        </p:txBody>
      </p:sp>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767" b="98039" l="0" r="100000">
                        <a14:foregroundMark x1="61744" y1="49105" x2="62890" y2="48934"/>
                        <a14:foregroundMark x1="50286" y1="85848" x2="53660" y2="98124"/>
                        <a14:foregroundMark x1="55761" y1="95311" x2="57479" y2="95482"/>
                        <a14:foregroundMark x1="57925" y1="93009" x2="60025" y2="91731"/>
                        <a14:foregroundMark x1="56079" y1="87894" x2="58180" y2="87724"/>
                        <a14:foregroundMark x1="45576" y1="13299" x2="45067" y2="5882"/>
                        <a14:foregroundMark x1="44749" y1="6309" x2="49841" y2="767"/>
                        <a14:foregroundMark x1="51114" y1="13896" x2="54488" y2="11765"/>
                        <a14:foregroundMark x1="54488" y1="11253" x2="52387" y2="5115"/>
                        <a14:foregroundMark x1="62572" y1="49105" x2="74348" y2="44757"/>
                        <a14:foregroundMark x1="74348" y1="44757" x2="81286" y2="47997"/>
                        <a14:foregroundMark x1="81286" y1="47997" x2="91725" y2="44331"/>
                        <a14:foregroundMark x1="91725" y1="44331" x2="97072" y2="46633"/>
                        <a14:foregroundMark x1="96690" y1="45269" x2="98536" y2="35465"/>
                        <a14:foregroundMark x1="98536" y1="35465" x2="97836" y2="24467"/>
                        <a14:foregroundMark x1="61871" y1="49446" x2="75621" y2="56266"/>
                        <a14:foregroundMark x1="75621" y1="56266" x2="96690" y2="60273"/>
                        <a14:foregroundMark x1="96690" y1="60273" x2="99936" y2="67690"/>
                      </a14:backgroundRemoval>
                    </a14:imgEffect>
                  </a14:imgLayer>
                </a14:imgProps>
              </a:ext>
              <a:ext uri="{28A0092B-C50C-407E-A947-70E740481C1C}">
                <a14:useLocalDpi xmlns:a14="http://schemas.microsoft.com/office/drawing/2010/main" val="0"/>
              </a:ext>
            </a:extLst>
          </a:blip>
          <a:stretch>
            <a:fillRect/>
          </a:stretch>
        </p:blipFill>
        <p:spPr>
          <a:xfrm rot="5400000">
            <a:off x="1963993" y="3877745"/>
            <a:ext cx="2808124" cy="2097426"/>
          </a:xfrm>
          <a:prstGeom prst="rect">
            <a:avLst/>
          </a:prstGeom>
        </p:spPr>
      </p:pic>
      <p:sp>
        <p:nvSpPr>
          <p:cNvPr id="13" name="Explosion 1 12"/>
          <p:cNvSpPr/>
          <p:nvPr/>
        </p:nvSpPr>
        <p:spPr>
          <a:xfrm rot="21175209">
            <a:off x="2625469" y="4881519"/>
            <a:ext cx="3511928" cy="1788264"/>
          </a:xfrm>
          <a:prstGeom prst="irregularSeal1">
            <a:avLst/>
          </a:prstGeom>
          <a:solidFill>
            <a:srgbClr val="00B0F0"/>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egoe Print" panose="02000600000000000000" pitchFamily="2" charset="0"/>
              </a:rPr>
              <a:t>Be Curious</a:t>
            </a:r>
          </a:p>
          <a:p>
            <a:pPr algn="ctr"/>
            <a:r>
              <a:rPr lang="en-GB" dirty="0" err="1">
                <a:solidFill>
                  <a:schemeClr val="tx1"/>
                </a:solidFill>
                <a:latin typeface="Segoe Print" panose="02000600000000000000" pitchFamily="2" charset="0"/>
              </a:rPr>
              <a:t>Byddwch</a:t>
            </a:r>
            <a:r>
              <a:rPr lang="en-GB" dirty="0">
                <a:solidFill>
                  <a:schemeClr val="tx1"/>
                </a:solidFill>
                <a:latin typeface="Segoe Print" panose="02000600000000000000" pitchFamily="2" charset="0"/>
              </a:rPr>
              <a:t> yn </a:t>
            </a:r>
            <a:r>
              <a:rPr lang="en-GB" dirty="0" err="1">
                <a:solidFill>
                  <a:schemeClr val="tx1"/>
                </a:solidFill>
                <a:latin typeface="Segoe Print" panose="02000600000000000000" pitchFamily="2" charset="0"/>
              </a:rPr>
              <a:t>chwilfrydig</a:t>
            </a:r>
            <a:r>
              <a:rPr lang="en-GB" dirty="0">
                <a:solidFill>
                  <a:schemeClr val="tx1"/>
                </a:solidFill>
                <a:latin typeface="Segoe Print" panose="02000600000000000000" pitchFamily="2" charset="0"/>
              </a:rPr>
              <a:t> </a:t>
            </a: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9948" b="97594" l="5667" r="96130"/>
                    </a14:imgEffect>
                  </a14:imgLayer>
                </a14:imgProps>
              </a:ext>
              <a:ext uri="{28A0092B-C50C-407E-A947-70E740481C1C}">
                <a14:useLocalDpi xmlns:a14="http://schemas.microsoft.com/office/drawing/2010/main" val="0"/>
              </a:ext>
            </a:extLst>
          </a:blip>
          <a:stretch>
            <a:fillRect/>
          </a:stretch>
        </p:blipFill>
        <p:spPr>
          <a:xfrm>
            <a:off x="6318331" y="596003"/>
            <a:ext cx="3178286" cy="3381226"/>
          </a:xfrm>
          <a:prstGeom prst="rect">
            <a:avLst/>
          </a:prstGeom>
        </p:spPr>
      </p:pic>
      <p:sp>
        <p:nvSpPr>
          <p:cNvPr id="15" name="Explosion 1 14"/>
          <p:cNvSpPr/>
          <p:nvPr/>
        </p:nvSpPr>
        <p:spPr>
          <a:xfrm rot="449474">
            <a:off x="5575738" y="3022817"/>
            <a:ext cx="3450554" cy="1751559"/>
          </a:xfrm>
          <a:prstGeom prst="irregularSeal1">
            <a:avLst/>
          </a:prstGeom>
          <a:solidFill>
            <a:srgbClr val="7030A0"/>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Segoe Print" panose="02000600000000000000" pitchFamily="2" charset="0"/>
              </a:rPr>
              <a:t>Have A Go!</a:t>
            </a:r>
          </a:p>
          <a:p>
            <a:pPr algn="ctr"/>
            <a:r>
              <a:rPr lang="en-GB" dirty="0">
                <a:solidFill>
                  <a:schemeClr val="bg1"/>
                </a:solidFill>
                <a:latin typeface="Segoe Print" panose="02000600000000000000" pitchFamily="2" charset="0"/>
              </a:rPr>
              <a:t> </a:t>
            </a:r>
            <a:r>
              <a:rPr lang="en-GB" dirty="0" err="1" smtClean="0">
                <a:solidFill>
                  <a:schemeClr val="tx1"/>
                </a:solidFill>
                <a:latin typeface="Segoe Print" panose="02000600000000000000" pitchFamily="2" charset="0"/>
              </a:rPr>
              <a:t>Trïwch</a:t>
            </a:r>
            <a:r>
              <a:rPr lang="en-GB" dirty="0" smtClean="0">
                <a:solidFill>
                  <a:schemeClr val="tx1"/>
                </a:solidFill>
                <a:latin typeface="Segoe Print" panose="02000600000000000000" pitchFamily="2" charset="0"/>
              </a:rPr>
              <a:t>!</a:t>
            </a:r>
            <a:endParaRPr lang="en-GB" dirty="0">
              <a:solidFill>
                <a:schemeClr val="tx1"/>
              </a:solidFill>
              <a:latin typeface="Segoe Print" panose="02000600000000000000" pitchFamily="2" charset="0"/>
            </a:endParaRPr>
          </a:p>
        </p:txBody>
      </p:sp>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ackgroundRemoval t="3495" b="95141" l="9994" r="89943">
                        <a14:foregroundMark x1="44048" y1="71867" x2="21133" y2="74084"/>
                        <a14:foregroundMark x1="48186" y1="12788" x2="21133" y2="6564"/>
                        <a14:foregroundMark x1="75812" y1="60784" x2="68746" y2="58483"/>
                        <a14:foregroundMark x1="68746" y1="58483" x2="57097" y2="59591"/>
                        <a14:foregroundMark x1="57097" y1="59591" x2="44367" y2="54731"/>
                        <a14:foregroundMark x1="44367" y1="54731" x2="40038" y2="57204"/>
                        <a14:foregroundMark x1="40038" y1="57204" x2="50859" y2="71611"/>
                        <a14:foregroundMark x1="45576" y1="64706" x2="50732" y2="82268"/>
                        <a14:backgroundMark x1="27371" y1="77920" x2="30108" y2="67008"/>
                        <a14:backgroundMark x1="84468" y1="54305" x2="82304" y2="44501"/>
                        <a14:backgroundMark x1="82304" y1="44501" x2="82304" y2="44501"/>
                        <a14:backgroundMark x1="84596" y1="28730" x2="80076" y2="38278"/>
                        <a14:backgroundMark x1="80076" y1="38278" x2="65563" y2="35891"/>
                        <a14:backgroundMark x1="65563" y1="35891" x2="54169" y2="35294"/>
                        <a14:backgroundMark x1="53787" y1="34953" x2="45894" y2="39386"/>
                        <a14:backgroundMark x1="45894" y1="39386" x2="42903" y2="38960"/>
                        <a14:backgroundMark x1="84214" y1="62404" x2="76448" y2="60955"/>
                        <a14:backgroundMark x1="43157" y1="38534" x2="50859" y2="23018"/>
                        <a14:backgroundMark x1="28644" y1="70929" x2="27244" y2="77579"/>
                        <a14:backgroundMark x1="28135" y1="76982" x2="21133" y2="74169"/>
                        <a14:backgroundMark x1="21133" y1="74169" x2="29090" y2="69054"/>
                        <a14:backgroundMark x1="52833" y1="34101" x2="50732" y2="12276"/>
                        <a14:backgroundMark x1="84468" y1="62745" x2="79376" y2="61466"/>
                        <a14:backgroundMark x1="79376" y1="61466" x2="68873" y2="58824"/>
                        <a14:backgroundMark x1="68873" y1="58824" x2="53342" y2="57971"/>
                        <a14:backgroundMark x1="53342" y1="57971" x2="42648" y2="56095"/>
                        <a14:backgroundMark x1="44494" y1="62148" x2="50541" y2="81415"/>
                        <a14:backgroundMark x1="51050" y1="81159" x2="44303" y2="60529"/>
                        <a14:backgroundMark x1="45576" y1="64280" x2="51114" y2="57460"/>
                        <a14:backgroundMark x1="51114" y1="57460" x2="62444" y2="60273"/>
                      </a14:backgroundRemoval>
                    </a14:imgEffect>
                  </a14:imgLayer>
                </a14:imgProps>
              </a:ext>
              <a:ext uri="{28A0092B-C50C-407E-A947-70E740481C1C}">
                <a14:useLocalDpi xmlns:a14="http://schemas.microsoft.com/office/drawing/2010/main" val="0"/>
              </a:ext>
            </a:extLst>
          </a:blip>
          <a:stretch>
            <a:fillRect/>
          </a:stretch>
        </p:blipFill>
        <p:spPr>
          <a:xfrm rot="5400000">
            <a:off x="8660543" y="1044318"/>
            <a:ext cx="3745345" cy="2797449"/>
          </a:xfrm>
          <a:prstGeom prst="rect">
            <a:avLst/>
          </a:prstGeom>
        </p:spPr>
      </p:pic>
      <p:sp>
        <p:nvSpPr>
          <p:cNvPr id="17" name="Explosion 1 16"/>
          <p:cNvSpPr/>
          <p:nvPr/>
        </p:nvSpPr>
        <p:spPr>
          <a:xfrm rot="1228304">
            <a:off x="9080699" y="2643641"/>
            <a:ext cx="3165711" cy="2585101"/>
          </a:xfrm>
          <a:prstGeom prst="irregularSeal1">
            <a:avLst/>
          </a:prstGeom>
          <a:solidFill>
            <a:srgbClr val="00B0F0"/>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bg1"/>
                </a:solidFill>
                <a:latin typeface="Segoe Print" panose="02000600000000000000" pitchFamily="2" charset="0"/>
              </a:rPr>
              <a:t>Use Your</a:t>
            </a:r>
          </a:p>
          <a:p>
            <a:pPr algn="ctr"/>
            <a:r>
              <a:rPr lang="en-GB" sz="1400" dirty="0" smtClean="0">
                <a:solidFill>
                  <a:schemeClr val="bg1"/>
                </a:solidFill>
                <a:latin typeface="Segoe Print" panose="02000600000000000000" pitchFamily="2" charset="0"/>
              </a:rPr>
              <a:t>Imagination</a:t>
            </a:r>
          </a:p>
          <a:p>
            <a:pPr algn="ctr"/>
            <a:r>
              <a:rPr lang="en-GB" sz="1400" dirty="0" err="1">
                <a:solidFill>
                  <a:schemeClr val="tx1"/>
                </a:solidFill>
                <a:latin typeface="Segoe Print" panose="02000600000000000000" pitchFamily="2" charset="0"/>
              </a:rPr>
              <a:t>Defnyddiwch</a:t>
            </a:r>
            <a:r>
              <a:rPr lang="en-GB" sz="1400" dirty="0">
                <a:solidFill>
                  <a:schemeClr val="tx1"/>
                </a:solidFill>
                <a:latin typeface="Segoe Print" panose="02000600000000000000" pitchFamily="2" charset="0"/>
              </a:rPr>
              <a:t> </a:t>
            </a:r>
            <a:r>
              <a:rPr lang="en-GB" sz="1400" dirty="0" err="1">
                <a:solidFill>
                  <a:schemeClr val="tx1"/>
                </a:solidFill>
                <a:latin typeface="Segoe Print" panose="02000600000000000000" pitchFamily="2" charset="0"/>
              </a:rPr>
              <a:t>eich</a:t>
            </a:r>
            <a:r>
              <a:rPr lang="en-GB" sz="1400" dirty="0">
                <a:solidFill>
                  <a:schemeClr val="tx1"/>
                </a:solidFill>
                <a:latin typeface="Segoe Print" panose="02000600000000000000" pitchFamily="2" charset="0"/>
              </a:rPr>
              <a:t> </a:t>
            </a:r>
            <a:r>
              <a:rPr lang="en-GB" sz="1400" dirty="0" err="1">
                <a:solidFill>
                  <a:schemeClr val="tx1"/>
                </a:solidFill>
                <a:latin typeface="Segoe Print" panose="02000600000000000000" pitchFamily="2" charset="0"/>
              </a:rPr>
              <a:t>dychymyg</a:t>
            </a:r>
            <a:r>
              <a:rPr lang="en-GB" sz="1400" dirty="0">
                <a:solidFill>
                  <a:schemeClr val="tx1"/>
                </a:solidFill>
                <a:latin typeface="Segoe Print" panose="02000600000000000000" pitchFamily="2" charset="0"/>
              </a:rPr>
              <a:t> </a:t>
            </a:r>
          </a:p>
        </p:txBody>
      </p:sp>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9802" b="92356" l="3022" r="95366"/>
                    </a14:imgEffect>
                  </a14:imgLayer>
                </a14:imgProps>
              </a:ext>
              <a:ext uri="{28A0092B-C50C-407E-A947-70E740481C1C}">
                <a14:useLocalDpi xmlns:a14="http://schemas.microsoft.com/office/drawing/2010/main" val="0"/>
              </a:ext>
            </a:extLst>
          </a:blip>
          <a:stretch>
            <a:fillRect/>
          </a:stretch>
        </p:blipFill>
        <p:spPr>
          <a:xfrm rot="5400000">
            <a:off x="4552425" y="3762429"/>
            <a:ext cx="3451436" cy="2577924"/>
          </a:xfrm>
          <a:prstGeom prst="rect">
            <a:avLst/>
          </a:prstGeom>
        </p:spPr>
      </p:pic>
      <p:sp>
        <p:nvSpPr>
          <p:cNvPr id="19" name="Explosion 1 18"/>
          <p:cNvSpPr/>
          <p:nvPr/>
        </p:nvSpPr>
        <p:spPr>
          <a:xfrm rot="411222">
            <a:off x="5791560" y="4820148"/>
            <a:ext cx="2414875" cy="2090824"/>
          </a:xfrm>
          <a:prstGeom prst="irregularSeal1">
            <a:avLst/>
          </a:prstGeom>
          <a:solidFill>
            <a:srgbClr val="FFC000"/>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Segoe Print" panose="02000600000000000000" pitchFamily="2" charset="0"/>
              </a:rPr>
              <a:t>Keep Improving</a:t>
            </a:r>
          </a:p>
          <a:p>
            <a:pPr algn="ctr"/>
            <a:r>
              <a:rPr lang="en-GB" sz="1200" dirty="0" err="1">
                <a:solidFill>
                  <a:schemeClr val="tx1"/>
                </a:solidFill>
                <a:latin typeface="Segoe Print" panose="02000600000000000000" pitchFamily="2" charset="0"/>
              </a:rPr>
              <a:t>Daliwch</a:t>
            </a:r>
            <a:r>
              <a:rPr lang="en-GB" sz="1200" dirty="0">
                <a:solidFill>
                  <a:schemeClr val="tx1"/>
                </a:solidFill>
                <a:latin typeface="Segoe Print" panose="02000600000000000000" pitchFamily="2" charset="0"/>
              </a:rPr>
              <a:t> </a:t>
            </a:r>
            <a:r>
              <a:rPr lang="en-GB" sz="1200" dirty="0" err="1">
                <a:solidFill>
                  <a:schemeClr val="tx1"/>
                </a:solidFill>
                <a:latin typeface="Segoe Print" panose="02000600000000000000" pitchFamily="2" charset="0"/>
              </a:rPr>
              <a:t>ati</a:t>
            </a:r>
            <a:r>
              <a:rPr lang="en-GB" sz="1200" dirty="0">
                <a:solidFill>
                  <a:schemeClr val="tx1"/>
                </a:solidFill>
                <a:latin typeface="Segoe Print" panose="02000600000000000000" pitchFamily="2" charset="0"/>
              </a:rPr>
              <a:t> </a:t>
            </a:r>
            <a:r>
              <a:rPr lang="en-GB" sz="1200" dirty="0" err="1">
                <a:solidFill>
                  <a:schemeClr val="tx1"/>
                </a:solidFill>
                <a:latin typeface="Segoe Print" panose="02000600000000000000" pitchFamily="2" charset="0"/>
              </a:rPr>
              <a:t>i</a:t>
            </a:r>
            <a:r>
              <a:rPr lang="en-GB" sz="1200" dirty="0">
                <a:solidFill>
                  <a:schemeClr val="tx1"/>
                </a:solidFill>
                <a:latin typeface="Segoe Print" panose="02000600000000000000" pitchFamily="2" charset="0"/>
              </a:rPr>
              <a:t> </a:t>
            </a:r>
            <a:r>
              <a:rPr lang="en-GB" sz="1200" dirty="0" err="1">
                <a:solidFill>
                  <a:schemeClr val="tx1"/>
                </a:solidFill>
                <a:latin typeface="Segoe Print" panose="02000600000000000000" pitchFamily="2" charset="0"/>
              </a:rPr>
              <a:t>wella</a:t>
            </a:r>
            <a:r>
              <a:rPr lang="en-GB" sz="1200" dirty="0">
                <a:solidFill>
                  <a:schemeClr val="tx1"/>
                </a:solidFill>
                <a:latin typeface="Segoe Print" panose="02000600000000000000" pitchFamily="2" charset="0"/>
              </a:rPr>
              <a:t> </a:t>
            </a:r>
            <a:r>
              <a:rPr lang="en-GB" sz="1200" dirty="0" smtClean="0">
                <a:solidFill>
                  <a:schemeClr val="tx1"/>
                </a:solidFill>
                <a:latin typeface="Segoe Print" panose="02000600000000000000" pitchFamily="2" charset="0"/>
              </a:rPr>
              <a:t> </a:t>
            </a:r>
            <a:endParaRPr lang="en-GB" sz="1200" dirty="0">
              <a:solidFill>
                <a:schemeClr val="tx1"/>
              </a:solidFill>
              <a:latin typeface="Segoe Print" panose="02000600000000000000" pitchFamily="2" charset="0"/>
            </a:endParaRPr>
          </a:p>
        </p:txBody>
      </p:sp>
      <p:pic>
        <p:nvPicPr>
          <p:cNvPr id="20" name="Picture 19"/>
          <p:cNvPicPr>
            <a:picLocks noChangeAspect="1"/>
          </p:cNvPicPr>
          <p:nvPr/>
        </p:nvPicPr>
        <p:blipFill>
          <a:blip r:embed="rId16" cstate="print">
            <a:extLst>
              <a:ext uri="{BEBA8EAE-BF5A-486C-A8C5-ECC9F3942E4B}">
                <a14:imgProps xmlns:a14="http://schemas.microsoft.com/office/drawing/2010/main">
                  <a14:imgLayer r:embed="rId17">
                    <a14:imgEffect>
                      <a14:backgroundRemoval t="9974" b="89850" l="7647" r="89914"/>
                    </a14:imgEffect>
                  </a14:imgLayer>
                </a14:imgProps>
              </a:ext>
              <a:ext uri="{28A0092B-C50C-407E-A947-70E740481C1C}">
                <a14:useLocalDpi xmlns:a14="http://schemas.microsoft.com/office/drawing/2010/main" val="0"/>
              </a:ext>
            </a:extLst>
          </a:blip>
          <a:stretch>
            <a:fillRect/>
          </a:stretch>
        </p:blipFill>
        <p:spPr>
          <a:xfrm rot="5400000">
            <a:off x="7405564" y="3810805"/>
            <a:ext cx="3532641" cy="2638578"/>
          </a:xfrm>
          <a:prstGeom prst="rect">
            <a:avLst/>
          </a:prstGeom>
        </p:spPr>
      </p:pic>
      <p:sp>
        <p:nvSpPr>
          <p:cNvPr id="21" name="Explosion 1 20"/>
          <p:cNvSpPr/>
          <p:nvPr/>
        </p:nvSpPr>
        <p:spPr>
          <a:xfrm rot="222166">
            <a:off x="8324185" y="4794564"/>
            <a:ext cx="3143820" cy="2109672"/>
          </a:xfrm>
          <a:prstGeom prst="irregularSeal1">
            <a:avLst/>
          </a:prstGeom>
          <a:solidFill>
            <a:srgbClr val="1AF10F"/>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latin typeface="Segoe Print" panose="02000600000000000000" pitchFamily="2" charset="0"/>
              </a:rPr>
              <a:t>Enjoy Learning!</a:t>
            </a:r>
          </a:p>
          <a:p>
            <a:pPr algn="ctr"/>
            <a:r>
              <a:rPr lang="en-GB" sz="1600" dirty="0">
                <a:solidFill>
                  <a:schemeClr val="tx1"/>
                </a:solidFill>
                <a:latin typeface="Segoe Print" panose="02000600000000000000" pitchFamily="2" charset="0"/>
              </a:rPr>
              <a:t>Mwynhewch </a:t>
            </a:r>
            <a:r>
              <a:rPr lang="en-GB" sz="1600" dirty="0" smtClean="0">
                <a:solidFill>
                  <a:schemeClr val="tx1"/>
                </a:solidFill>
                <a:latin typeface="Segoe Print" panose="02000600000000000000" pitchFamily="2" charset="0"/>
              </a:rPr>
              <a:t>ddysgu!</a:t>
            </a:r>
            <a:endParaRPr lang="en-GB" sz="1600" dirty="0">
              <a:solidFill>
                <a:schemeClr val="tx1"/>
              </a:solidFill>
              <a:latin typeface="Segoe Print" panose="02000600000000000000" pitchFamily="2" charset="0"/>
            </a:endParaRPr>
          </a:p>
        </p:txBody>
      </p:sp>
    </p:spTree>
    <p:extLst>
      <p:ext uri="{BB962C8B-B14F-4D97-AF65-F5344CB8AC3E}">
        <p14:creationId xmlns:p14="http://schemas.microsoft.com/office/powerpoint/2010/main" val="4014682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 y="308660"/>
            <a:ext cx="11475720" cy="1179810"/>
          </a:xfrm>
          <a:prstGeom prst="rect">
            <a:avLst/>
          </a:prstGeom>
        </p:spPr>
        <p:txBody>
          <a:bodyPr wrap="square">
            <a:spAutoFit/>
          </a:bodyPr>
          <a:lstStyle/>
          <a:p>
            <a:pPr>
              <a:spcBef>
                <a:spcPts val="1200"/>
              </a:spcBef>
              <a:spcAft>
                <a:spcPts val="800"/>
              </a:spcAft>
            </a:pPr>
            <a:r>
              <a:rPr lang="en-GB" sz="2800" b="1" dirty="0">
                <a:solidFill>
                  <a:schemeClr val="accent5"/>
                </a:solidFill>
                <a:latin typeface="Arial Narrow" panose="020B0606020202030204" pitchFamily="34" charset="0"/>
              </a:rPr>
              <a:t>Your child will be encouraged to develop the following skills…</a:t>
            </a:r>
            <a:r>
              <a:rPr lang="en-GB" b="1" dirty="0">
                <a:solidFill>
                  <a:srgbClr val="FFFFFF"/>
                </a:solidFill>
                <a:latin typeface="Amatic SC"/>
              </a:rPr>
              <a:t>.</a:t>
            </a:r>
            <a:endParaRPr lang="en-GB" b="0" dirty="0" smtClean="0">
              <a:effectLst/>
            </a:endParaRPr>
          </a:p>
          <a:p>
            <a:r>
              <a:rPr lang="en-GB" dirty="0" smtClean="0"/>
              <a:t/>
            </a:r>
            <a:br>
              <a:rPr lang="en-GB" dirty="0" smtClean="0"/>
            </a:br>
            <a:endParaRPr lang="en-GB" dirty="0"/>
          </a:p>
        </p:txBody>
      </p:sp>
      <p:sp>
        <p:nvSpPr>
          <p:cNvPr id="5" name="Rectangle 4"/>
          <p:cNvSpPr/>
          <p:nvPr/>
        </p:nvSpPr>
        <p:spPr>
          <a:xfrm>
            <a:off x="7512622" y="3687346"/>
            <a:ext cx="4130738" cy="1477328"/>
          </a:xfrm>
          <a:prstGeom prst="rect">
            <a:avLst/>
          </a:prstGeom>
        </p:spPr>
        <p:txBody>
          <a:bodyPr wrap="square">
            <a:spAutoFit/>
          </a:bodyPr>
          <a:lstStyle/>
          <a:p>
            <a:pPr algn="ctr"/>
            <a:r>
              <a:rPr lang="en-GB" b="0" dirty="0" smtClean="0">
                <a:effectLst/>
              </a:rPr>
              <a:t/>
            </a:r>
            <a:br>
              <a:rPr lang="en-GB" b="0" dirty="0" smtClean="0">
                <a:effectLst/>
              </a:rPr>
            </a:br>
            <a:r>
              <a:rPr lang="en-GB" b="0" dirty="0" smtClean="0">
                <a:effectLst/>
              </a:rPr>
              <a:t/>
            </a:r>
            <a:br>
              <a:rPr lang="en-GB" b="0" dirty="0" smtClean="0">
                <a:effectLst/>
              </a:rPr>
            </a:br>
            <a:r>
              <a:rPr lang="en-GB" b="0" dirty="0" smtClean="0">
                <a:effectLst/>
              </a:rPr>
              <a:t/>
            </a:r>
            <a:br>
              <a:rPr lang="en-GB" b="0" dirty="0" smtClean="0">
                <a:effectLst/>
              </a:rPr>
            </a:br>
            <a:r>
              <a:rPr lang="en-GB" dirty="0" smtClean="0"/>
              <a:t/>
            </a:r>
            <a:br>
              <a:rPr lang="en-GB" dirty="0" smtClean="0"/>
            </a:br>
            <a:endParaRPr lang="en-GB" dirty="0"/>
          </a:p>
        </p:txBody>
      </p:sp>
      <p:pic>
        <p:nvPicPr>
          <p:cNvPr id="6"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8600" y="56327"/>
            <a:ext cx="1970916" cy="210959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67640" y="1092459"/>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Problem Solving</a:t>
            </a:r>
            <a:endParaRPr lang="en-GB" sz="2800" dirty="0">
              <a:latin typeface="Arial Narrow" panose="020B0606020202030204" pitchFamily="34" charset="0"/>
            </a:endParaRPr>
          </a:p>
        </p:txBody>
      </p:sp>
      <p:sp>
        <p:nvSpPr>
          <p:cNvPr id="8" name="Rounded Rectangle 7"/>
          <p:cNvSpPr/>
          <p:nvPr/>
        </p:nvSpPr>
        <p:spPr>
          <a:xfrm>
            <a:off x="167640" y="2596708"/>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Academic Success</a:t>
            </a:r>
            <a:endParaRPr lang="en-GB" sz="2800" dirty="0">
              <a:latin typeface="Arial Narrow" panose="020B0606020202030204" pitchFamily="34" charset="0"/>
            </a:endParaRPr>
          </a:p>
        </p:txBody>
      </p:sp>
      <p:sp>
        <p:nvSpPr>
          <p:cNvPr id="9" name="Rounded Rectangle 8"/>
          <p:cNvSpPr/>
          <p:nvPr/>
        </p:nvSpPr>
        <p:spPr>
          <a:xfrm>
            <a:off x="167640" y="4157150"/>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Kindness and Respect</a:t>
            </a:r>
            <a:endParaRPr lang="en-GB" sz="2800" dirty="0">
              <a:latin typeface="Arial Narrow" panose="020B0606020202030204" pitchFamily="34" charset="0"/>
            </a:endParaRPr>
          </a:p>
        </p:txBody>
      </p:sp>
      <p:sp>
        <p:nvSpPr>
          <p:cNvPr id="10" name="Rounded Rectangle 9"/>
          <p:cNvSpPr/>
          <p:nvPr/>
        </p:nvSpPr>
        <p:spPr>
          <a:xfrm>
            <a:off x="167640" y="5586720"/>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Confidence</a:t>
            </a:r>
            <a:endParaRPr lang="en-GB" sz="2800" dirty="0">
              <a:latin typeface="Arial Narrow" panose="020B0606020202030204" pitchFamily="34" charset="0"/>
            </a:endParaRPr>
          </a:p>
        </p:txBody>
      </p:sp>
      <p:sp>
        <p:nvSpPr>
          <p:cNvPr id="11" name="Rounded Rectangle 10"/>
          <p:cNvSpPr/>
          <p:nvPr/>
        </p:nvSpPr>
        <p:spPr>
          <a:xfrm>
            <a:off x="3859290" y="5568099"/>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Musical and Artistic Talents</a:t>
            </a:r>
            <a:endParaRPr lang="en-GB" sz="2800" dirty="0">
              <a:latin typeface="Arial Narrow" panose="020B0606020202030204" pitchFamily="34" charset="0"/>
            </a:endParaRPr>
          </a:p>
        </p:txBody>
      </p:sp>
      <p:sp>
        <p:nvSpPr>
          <p:cNvPr id="12" name="Rounded Rectangle 11"/>
          <p:cNvSpPr/>
          <p:nvPr/>
        </p:nvSpPr>
        <p:spPr>
          <a:xfrm>
            <a:off x="7793980" y="5533164"/>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Sporting Ability</a:t>
            </a:r>
            <a:endParaRPr lang="en-GB" sz="2800" dirty="0">
              <a:latin typeface="Arial Narrow" panose="020B0606020202030204" pitchFamily="34" charset="0"/>
            </a:endParaRPr>
          </a:p>
        </p:txBody>
      </p:sp>
      <p:sp>
        <p:nvSpPr>
          <p:cNvPr id="13" name="Rounded Rectangle 12"/>
          <p:cNvSpPr/>
          <p:nvPr/>
        </p:nvSpPr>
        <p:spPr>
          <a:xfrm>
            <a:off x="8906625" y="3947062"/>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Resilience</a:t>
            </a:r>
            <a:endParaRPr lang="en-GB" sz="2800" dirty="0">
              <a:latin typeface="Arial Narrow" panose="020B0606020202030204" pitchFamily="34" charset="0"/>
            </a:endParaRPr>
          </a:p>
        </p:txBody>
      </p:sp>
      <p:sp>
        <p:nvSpPr>
          <p:cNvPr id="14" name="Rounded Rectangle 13"/>
          <p:cNvSpPr/>
          <p:nvPr/>
        </p:nvSpPr>
        <p:spPr>
          <a:xfrm>
            <a:off x="3776162" y="1111124"/>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Independent Thinking</a:t>
            </a:r>
            <a:endParaRPr lang="en-GB" sz="2800" dirty="0">
              <a:latin typeface="Arial Narrow" panose="020B0606020202030204" pitchFamily="34" charset="0"/>
            </a:endParaRPr>
          </a:p>
        </p:txBody>
      </p:sp>
      <p:sp>
        <p:nvSpPr>
          <p:cNvPr id="15" name="Rounded Rectangle 14"/>
          <p:cNvSpPr/>
          <p:nvPr/>
        </p:nvSpPr>
        <p:spPr>
          <a:xfrm>
            <a:off x="7384684" y="1111124"/>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Self-Belief</a:t>
            </a:r>
            <a:endParaRPr lang="en-GB" sz="2800" dirty="0">
              <a:latin typeface="Arial Narrow" panose="020B0606020202030204" pitchFamily="34" charset="0"/>
            </a:endParaRPr>
          </a:p>
        </p:txBody>
      </p:sp>
      <p:sp>
        <p:nvSpPr>
          <p:cNvPr id="16" name="Rounded Rectangle 15"/>
          <p:cNvSpPr/>
          <p:nvPr/>
        </p:nvSpPr>
        <p:spPr>
          <a:xfrm>
            <a:off x="8881663" y="2399235"/>
            <a:ext cx="3146156" cy="961870"/>
          </a:xfrm>
          <a:prstGeom prst="round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Arial Narrow" panose="020B0606020202030204" pitchFamily="34" charset="0"/>
              </a:rPr>
              <a:t>Environmental Awareness</a:t>
            </a:r>
            <a:endParaRPr lang="en-GB" sz="2800" dirty="0">
              <a:latin typeface="Arial Narrow" panose="020B0606020202030204" pitchFamily="34" charset="0"/>
            </a:endParaRPr>
          </a:p>
        </p:txBody>
      </p:sp>
      <p:pic>
        <p:nvPicPr>
          <p:cNvPr id="2" name="Picture 1" descr="Kids in Action: School Days 3 Clip Art! 22 PNGs for Schedules and Ski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095" y="2290934"/>
            <a:ext cx="5261269" cy="2955636"/>
          </a:xfrm>
          <a:prstGeom prst="rect">
            <a:avLst/>
          </a:prstGeom>
        </p:spPr>
      </p:pic>
    </p:spTree>
    <p:extLst>
      <p:ext uri="{BB962C8B-B14F-4D97-AF65-F5344CB8AC3E}">
        <p14:creationId xmlns:p14="http://schemas.microsoft.com/office/powerpoint/2010/main" val="2200069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4" name="Rectangle 3"/>
          <p:cNvSpPr/>
          <p:nvPr/>
        </p:nvSpPr>
        <p:spPr>
          <a:xfrm>
            <a:off x="0" y="348734"/>
            <a:ext cx="6098144" cy="461665"/>
          </a:xfrm>
          <a:prstGeom prst="rect">
            <a:avLst/>
          </a:prstGeom>
        </p:spPr>
        <p:txBody>
          <a:bodyPr wrap="none">
            <a:spAutoFit/>
          </a:bodyPr>
          <a:lstStyle/>
          <a:p>
            <a:r>
              <a:rPr lang="en-GB" sz="2400" b="1" dirty="0">
                <a:solidFill>
                  <a:schemeClr val="accent5"/>
                </a:solidFill>
                <a:latin typeface="Arial Narrow" panose="020B0606020202030204" pitchFamily="34" charset="0"/>
              </a:rPr>
              <a:t>They will be offered the following experiences…..</a:t>
            </a:r>
            <a:endParaRPr lang="en-GB" sz="2400" dirty="0">
              <a:solidFill>
                <a:schemeClr val="accent5"/>
              </a:solidFill>
              <a:latin typeface="Arial Narrow" panose="020B0606020202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265168938"/>
              </p:ext>
            </p:extLst>
          </p:nvPr>
        </p:nvGraphicFramePr>
        <p:xfrm>
          <a:off x="263472" y="929897"/>
          <a:ext cx="11685720" cy="5734373"/>
        </p:xfrm>
        <a:graphic>
          <a:graphicData uri="http://schemas.openxmlformats.org/drawingml/2006/table">
            <a:tbl>
              <a:tblPr/>
              <a:tblGrid>
                <a:gridCol w="3895240">
                  <a:extLst>
                    <a:ext uri="{9D8B030D-6E8A-4147-A177-3AD203B41FA5}">
                      <a16:colId xmlns:a16="http://schemas.microsoft.com/office/drawing/2014/main" val="3693980115"/>
                    </a:ext>
                  </a:extLst>
                </a:gridCol>
                <a:gridCol w="3895240">
                  <a:extLst>
                    <a:ext uri="{9D8B030D-6E8A-4147-A177-3AD203B41FA5}">
                      <a16:colId xmlns:a16="http://schemas.microsoft.com/office/drawing/2014/main" val="4248817262"/>
                    </a:ext>
                  </a:extLst>
                </a:gridCol>
                <a:gridCol w="3895240">
                  <a:extLst>
                    <a:ext uri="{9D8B030D-6E8A-4147-A177-3AD203B41FA5}">
                      <a16:colId xmlns:a16="http://schemas.microsoft.com/office/drawing/2014/main" val="3714530958"/>
                    </a:ext>
                  </a:extLst>
                </a:gridCol>
              </a:tblGrid>
              <a:tr h="1776242">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A strong sense of belonging to our family.</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EAD1DC"/>
                    </a:solidFill>
                  </a:tcPr>
                </a:tc>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An appreciation of diversity and equality.</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D9EAD3"/>
                    </a:solidFill>
                  </a:tcPr>
                </a:tc>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An understanding </a:t>
                      </a:r>
                      <a:r>
                        <a:rPr lang="en-GB" sz="2000" b="1" i="0" u="none" strike="noStrike" dirty="0" smtClean="0">
                          <a:solidFill>
                            <a:srgbClr val="000000"/>
                          </a:solidFill>
                          <a:effectLst/>
                          <a:latin typeface="Arial Narrow" panose="020B0606020202030204" pitchFamily="34" charset="0"/>
                        </a:rPr>
                        <a:t>of</a:t>
                      </a:r>
                    </a:p>
                    <a:p>
                      <a:pPr rtl="0" fontAlgn="t">
                        <a:spcBef>
                          <a:spcPts val="0"/>
                        </a:spcBef>
                        <a:spcAft>
                          <a:spcPts val="0"/>
                        </a:spcAft>
                      </a:pPr>
                      <a:r>
                        <a:rPr lang="en-GB" sz="2000" b="1" i="0" u="none" strike="noStrike" dirty="0" smtClean="0">
                          <a:solidFill>
                            <a:srgbClr val="000000"/>
                          </a:solidFill>
                          <a:effectLst/>
                          <a:latin typeface="Arial Narrow" panose="020B0606020202030204" pitchFamily="34" charset="0"/>
                        </a:rPr>
                        <a:t> </a:t>
                      </a:r>
                      <a:r>
                        <a:rPr lang="en-GB" sz="2000" b="1" i="0" u="none" strike="noStrike" dirty="0">
                          <a:solidFill>
                            <a:srgbClr val="000000"/>
                          </a:solidFill>
                          <a:effectLst/>
                          <a:latin typeface="Arial Narrow" panose="020B0606020202030204" pitchFamily="34" charset="0"/>
                        </a:rPr>
                        <a:t>our local area.</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CFE2F3"/>
                    </a:solidFill>
                  </a:tcPr>
                </a:tc>
                <a:extLst>
                  <a:ext uri="{0D108BD9-81ED-4DB2-BD59-A6C34878D82A}">
                    <a16:rowId xmlns:a16="http://schemas.microsoft.com/office/drawing/2014/main" val="2738834934"/>
                  </a:ext>
                </a:extLst>
              </a:tr>
              <a:tr h="1776242">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Friendships</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D0E0E3"/>
                    </a:solidFill>
                  </a:tcPr>
                </a:tc>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Trips out</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4CCCC"/>
                    </a:solidFill>
                  </a:tcPr>
                </a:tc>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A love of Welsh culture and language.</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D9D2E9"/>
                    </a:solidFill>
                  </a:tcPr>
                </a:tc>
                <a:extLst>
                  <a:ext uri="{0D108BD9-81ED-4DB2-BD59-A6C34878D82A}">
                    <a16:rowId xmlns:a16="http://schemas.microsoft.com/office/drawing/2014/main" val="3955704205"/>
                  </a:ext>
                </a:extLst>
              </a:tr>
              <a:tr h="2181889">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Prayer, Faith, Sacraments and the importance of Church</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2CC"/>
                    </a:solidFill>
                  </a:tcPr>
                </a:tc>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Learning in and about the natural world.</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E6B8AF"/>
                    </a:solidFill>
                  </a:tcPr>
                </a:tc>
                <a:tc>
                  <a:txBody>
                    <a:bodyPr/>
                    <a:lstStyle/>
                    <a:p>
                      <a:pPr rtl="0" fontAlgn="t">
                        <a:spcBef>
                          <a:spcPts val="0"/>
                        </a:spcBef>
                        <a:spcAft>
                          <a:spcPts val="0"/>
                        </a:spcAft>
                      </a:pPr>
                      <a:r>
                        <a:rPr lang="en-GB" sz="2000" b="1" i="0" u="none" strike="noStrike" dirty="0">
                          <a:solidFill>
                            <a:srgbClr val="000000"/>
                          </a:solidFill>
                          <a:effectLst/>
                          <a:latin typeface="Arial Narrow" panose="020B0606020202030204" pitchFamily="34" charset="0"/>
                        </a:rPr>
                        <a:t>Variety of after school activities and sporting experiences.</a:t>
                      </a:r>
                      <a:endParaRPr lang="en-GB" sz="1700" b="1" dirty="0">
                        <a:effectLst/>
                        <a:latin typeface="Arial Narrow" panose="020B0606020202030204" pitchFamily="34" charset="0"/>
                      </a:endParaRPr>
                    </a:p>
                  </a:txBody>
                  <a:tcPr marL="58298" marR="58298" marT="58298" marB="58298">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C9DAF8"/>
                    </a:solidFill>
                  </a:tcPr>
                </a:tc>
                <a:extLst>
                  <a:ext uri="{0D108BD9-81ED-4DB2-BD59-A6C34878D82A}">
                    <a16:rowId xmlns:a16="http://schemas.microsoft.com/office/drawing/2014/main" val="3595404760"/>
                  </a:ext>
                </a:extLst>
              </a:tr>
            </a:tbl>
          </a:graphicData>
        </a:graphic>
      </p:graphicFrame>
      <p:sp>
        <p:nvSpPr>
          <p:cNvPr id="8" name="Rectangle 2"/>
          <p:cNvSpPr>
            <a:spLocks noChangeArrowheads="1"/>
          </p:cNvSpPr>
          <p:nvPr/>
        </p:nvSpPr>
        <p:spPr bwMode="auto">
          <a:xfrm>
            <a:off x="33845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 name="Picture 6" descr="https://lh4.googleusercontent.com/-sfcP49Bglu3w4xjB9CxhmIV_svWBhfPbcmXps6_xX68k9CBS5wnXl6sx0xI5BW1rThQt2J1D5QqInGE8NUg_jrEwZeRn7PUrIpX6XRQ67Kh_880se80QqhG44plE2yK6m0LO3-vVeBbOIjNmW6xKKysf1HkTQv7s2ag8U2YqVLQvDJLFNlDpU9KkKqr=s20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3864" y="-11012"/>
            <a:ext cx="2106467" cy="21064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amily: Blood and Spirit – Believer's Bra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569" y="1451310"/>
            <a:ext cx="1631950" cy="1205830"/>
          </a:xfrm>
          <a:prstGeom prst="rect">
            <a:avLst/>
          </a:prstGeom>
        </p:spPr>
      </p:pic>
      <p:pic>
        <p:nvPicPr>
          <p:cNvPr id="11" name="Picture 10" descr="Friend Friendship Hands · Free vector graphic on Pixaba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505" y="2896749"/>
            <a:ext cx="1422078" cy="1402597"/>
          </a:xfrm>
          <a:prstGeom prst="rect">
            <a:avLst/>
          </a:prstGeom>
        </p:spPr>
      </p:pic>
      <p:pic>
        <p:nvPicPr>
          <p:cNvPr id="2" name="Picture 1" descr="Free vector graphic: Diversity, Ethnic, Global - Free Image on Pixabay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6332" y="1072247"/>
            <a:ext cx="2031580" cy="1506755"/>
          </a:xfrm>
          <a:prstGeom prst="rect">
            <a:avLst/>
          </a:prstGeom>
        </p:spPr>
      </p:pic>
      <p:pic>
        <p:nvPicPr>
          <p:cNvPr id="3" name="Picture 2" descr="Field Trip Ideas | Ontario Junior Math Resource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2250" y="2805185"/>
            <a:ext cx="1293573" cy="1429452"/>
          </a:xfrm>
          <a:prstGeom prst="rect">
            <a:avLst/>
          </a:prstGeom>
        </p:spPr>
      </p:pic>
      <p:pic>
        <p:nvPicPr>
          <p:cNvPr id="5" name="Picture 4" descr="Nature | Illustration of the world. Healthy ecosystem. Natur… | Flick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6950" y="5073084"/>
            <a:ext cx="1461710" cy="1461710"/>
          </a:xfrm>
          <a:prstGeom prst="rect">
            <a:avLst/>
          </a:prstGeom>
        </p:spPr>
      </p:pic>
      <p:pic>
        <p:nvPicPr>
          <p:cNvPr id="6" name="Picture 5" descr="LiturgyTools.net: How to make the &quot;form-of-service&quot; for a church servi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2583" y="5073084"/>
            <a:ext cx="1314150" cy="1480822"/>
          </a:xfrm>
          <a:prstGeom prst="rect">
            <a:avLst/>
          </a:prstGeom>
        </p:spPr>
      </p:pic>
      <p:pic>
        <p:nvPicPr>
          <p:cNvPr id="13" name="Picture 12" descr="Gebahal: abril 20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0628" y="1410668"/>
            <a:ext cx="1246472" cy="1246472"/>
          </a:xfrm>
          <a:prstGeom prst="rect">
            <a:avLst/>
          </a:prstGeom>
        </p:spPr>
      </p:pic>
      <p:pic>
        <p:nvPicPr>
          <p:cNvPr id="14" name="Picture 13" descr="Public Domain Clip Art Image | Flag of Wales - United Kingdom | ID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1212" y="3223734"/>
            <a:ext cx="1887486" cy="1132885"/>
          </a:xfrm>
          <a:prstGeom prst="rect">
            <a:avLst/>
          </a:prstGeom>
        </p:spPr>
      </p:pic>
      <p:pic>
        <p:nvPicPr>
          <p:cNvPr id="15" name="Picture 14" descr="Get Latest Sports News 2016 of Cricket, Football, Tennis, Rugby, WWE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60628" y="5297528"/>
            <a:ext cx="1907807" cy="1205012"/>
          </a:xfrm>
          <a:prstGeom prst="rect">
            <a:avLst/>
          </a:prstGeom>
        </p:spPr>
      </p:pic>
    </p:spTree>
    <p:extLst>
      <p:ext uri="{BB962C8B-B14F-4D97-AF65-F5344CB8AC3E}">
        <p14:creationId xmlns:p14="http://schemas.microsoft.com/office/powerpoint/2010/main" val="3511954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TotalTime>
  <Words>656</Words>
  <Application>Microsoft Office PowerPoint</Application>
  <PresentationFormat>Widescreen</PresentationFormat>
  <Paragraphs>93</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Amatic SC</vt:lpstr>
      <vt:lpstr>Arial</vt:lpstr>
      <vt:lpstr>Arial Narrow</vt:lpstr>
      <vt:lpstr>Calibri</vt:lpstr>
      <vt:lpstr>Calibri Light</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Learning Powers</vt:lpstr>
      <vt:lpstr>PowerPoint Presentation</vt:lpstr>
      <vt:lpstr>PowerPoint Presentation</vt:lpstr>
    </vt:vector>
  </TitlesOfParts>
  <Company>Conwy County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Copp</dc:creator>
  <cp:lastModifiedBy>Elizabeth Copp</cp:lastModifiedBy>
  <cp:revision>30</cp:revision>
  <dcterms:created xsi:type="dcterms:W3CDTF">2022-10-30T17:52:35Z</dcterms:created>
  <dcterms:modified xsi:type="dcterms:W3CDTF">2022-11-15T14:14:38Z</dcterms:modified>
</cp:coreProperties>
</file>